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95" r:id="rId5"/>
    <p:sldId id="294" r:id="rId6"/>
    <p:sldId id="269" r:id="rId7"/>
    <p:sldId id="278" r:id="rId8"/>
    <p:sldId id="307" r:id="rId9"/>
    <p:sldId id="308" r:id="rId10"/>
    <p:sldId id="324" r:id="rId11"/>
    <p:sldId id="323" r:id="rId12"/>
    <p:sldId id="322" r:id="rId13"/>
    <p:sldId id="321" r:id="rId14"/>
    <p:sldId id="320" r:id="rId15"/>
    <p:sldId id="319" r:id="rId16"/>
    <p:sldId id="296" r:id="rId17"/>
    <p:sldId id="306" r:id="rId18"/>
    <p:sldId id="309" r:id="rId19"/>
    <p:sldId id="310" r:id="rId20"/>
    <p:sldId id="305" r:id="rId21"/>
    <p:sldId id="297" r:id="rId22"/>
    <p:sldId id="311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88" r:id="rId31"/>
    <p:sldId id="312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12E1D2-52ED-BAF9-84C7-B64C9774ACC8}" name="Mike Kondratick" initials="MOU" userId="Mike Kondratick" providerId="None"/>
  <p188:author id="{4ABF61DC-C42F-5C40-35CC-65C0741E9A2D}" name="Julie Wallace" initials="JW" userId="S::julie@naaf.org::d63d7423-fd05-4d94-8f2c-0135467f51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BE8E5-8298-4148-9967-ECDB9E5FE240}" v="5" dt="2026-05-14T13:10:22.98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rgbClr val="CACBD0"/>
          </a:solidFill>
        </a:fill>
      </a:tcStyle>
    </a:wholeTbl>
    <a:band2H>
      <a:tcTxStyle/>
      <a:tcStyle>
        <a:tcBdr/>
        <a:fill>
          <a:solidFill>
            <a:srgbClr val="E7E7E9"/>
          </a:solidFill>
        </a:fill>
      </a:tcStyle>
    </a:band2H>
    <a:firstCol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381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381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rgbClr val="F7E8CD"/>
          </a:solidFill>
        </a:fill>
      </a:tcStyle>
    </a:wholeTbl>
    <a:band2H>
      <a:tcTxStyle/>
      <a:tcStyle>
        <a:tcBdr/>
        <a:fill>
          <a:solidFill>
            <a:srgbClr val="FBF4E8"/>
          </a:solidFill>
        </a:fill>
      </a:tcStyle>
    </a:band2H>
    <a:firstCol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381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381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rgbClr val="CAD0CB"/>
          </a:solidFill>
        </a:fill>
      </a:tcStyle>
    </a:wholeTbl>
    <a:band2H>
      <a:tcTxStyle/>
      <a:tcStyle>
        <a:tcBdr/>
        <a:fill>
          <a:solidFill>
            <a:srgbClr val="E6E9E7"/>
          </a:solidFill>
        </a:fill>
      </a:tcStyle>
    </a:band2H>
    <a:firstCol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381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381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9"/>
          </a:solidFill>
        </a:fill>
      </a:tcStyle>
    </a:wholeTbl>
    <a:band2H>
      <a:tcTxStyle/>
      <a:tcStyle>
        <a:tcBdr/>
        <a:fill>
          <a:solidFill>
            <a:srgbClr val="595443"/>
          </a:solidFill>
        </a:fill>
      </a:tcStyle>
    </a:band2H>
    <a:firstCol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95443"/>
          </a:solidFill>
        </a:fill>
      </a:tcStyle>
    </a:lastRow>
    <a:fir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rgbClr val="CACBD0"/>
          </a:solidFill>
        </a:fill>
      </a:tcStyle>
    </a:wholeTbl>
    <a:band2H>
      <a:tcTxStyle/>
      <a:tcStyle>
        <a:tcBdr/>
        <a:fill>
          <a:solidFill>
            <a:srgbClr val="E7E7E9"/>
          </a:solidFill>
        </a:fill>
      </a:tcStyle>
    </a:band2H>
    <a:firstCol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38100" cap="flat">
              <a:solidFill>
                <a:srgbClr val="595443"/>
              </a:solidFill>
              <a:prstDash val="solid"/>
              <a:round/>
            </a:ln>
          </a:top>
          <a:bottom>
            <a:ln w="127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95443"/>
        </a:fontRef>
        <a:srgbClr val="595443"/>
      </a:tcTxStyle>
      <a:tcStyle>
        <a:tcBdr>
          <a:left>
            <a:ln w="12700" cap="flat">
              <a:solidFill>
                <a:srgbClr val="595443"/>
              </a:solidFill>
              <a:prstDash val="solid"/>
              <a:round/>
            </a:ln>
          </a:left>
          <a:right>
            <a:ln w="12700" cap="flat">
              <a:solidFill>
                <a:srgbClr val="595443"/>
              </a:solidFill>
              <a:prstDash val="solid"/>
              <a:round/>
            </a:ln>
          </a:right>
          <a:top>
            <a:ln w="12700" cap="flat">
              <a:solidFill>
                <a:srgbClr val="595443"/>
              </a:solidFill>
              <a:prstDash val="solid"/>
              <a:round/>
            </a:ln>
          </a:top>
          <a:bottom>
            <a:ln w="38100" cap="flat">
              <a:solidFill>
                <a:srgbClr val="595443"/>
              </a:solidFill>
              <a:prstDash val="solid"/>
              <a:round/>
            </a:ln>
          </a:bottom>
          <a:insideH>
            <a:ln w="12700" cap="flat">
              <a:solidFill>
                <a:srgbClr val="595443"/>
              </a:solidFill>
              <a:prstDash val="solid"/>
              <a:round/>
            </a:ln>
          </a:insideH>
          <a:insideV>
            <a:ln w="12700" cap="flat">
              <a:solidFill>
                <a:srgbClr val="59544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22" autoAdjust="0"/>
  </p:normalViewPr>
  <p:slideViewPr>
    <p:cSldViewPr snapToGrid="0">
      <p:cViewPr varScale="1">
        <p:scale>
          <a:sx n="65" d="100"/>
          <a:sy n="65" d="100"/>
        </p:scale>
        <p:origin x="1107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Wallace" userId="d63d7423-fd05-4d94-8f2c-0135467f51a8" providerId="ADAL" clId="{CA9B1B8D-8B5A-462D-8028-02CFE88EA2B5}"/>
    <pc:docChg chg="modSld">
      <pc:chgData name="Julie Wallace" userId="d63d7423-fd05-4d94-8f2c-0135467f51a8" providerId="ADAL" clId="{CA9B1B8D-8B5A-462D-8028-02CFE88EA2B5}" dt="2026-05-14T13:11:10.232" v="25" actId="20577"/>
      <pc:docMkLst>
        <pc:docMk/>
      </pc:docMkLst>
      <pc:sldChg chg="modNotesTx">
        <pc:chgData name="Julie Wallace" userId="d63d7423-fd05-4d94-8f2c-0135467f51a8" providerId="ADAL" clId="{CA9B1B8D-8B5A-462D-8028-02CFE88EA2B5}" dt="2026-05-14T13:08:38.272" v="0" actId="20577"/>
        <pc:sldMkLst>
          <pc:docMk/>
          <pc:sldMk cId="157436353" sldId="278"/>
        </pc:sldMkLst>
      </pc:sldChg>
      <pc:sldChg chg="addSp delSp modSp mod modNotesTx">
        <pc:chgData name="Julie Wallace" userId="d63d7423-fd05-4d94-8f2c-0135467f51a8" providerId="ADAL" clId="{CA9B1B8D-8B5A-462D-8028-02CFE88EA2B5}" dt="2026-05-14T13:09:58.931" v="15" actId="1076"/>
        <pc:sldMkLst>
          <pc:docMk/>
          <pc:sldMk cId="478796489" sldId="296"/>
        </pc:sldMkLst>
        <pc:spChg chg="add del mod">
          <ac:chgData name="Julie Wallace" userId="d63d7423-fd05-4d94-8f2c-0135467f51a8" providerId="ADAL" clId="{CA9B1B8D-8B5A-462D-8028-02CFE88EA2B5}" dt="2026-05-14T13:09:37.398" v="9"/>
          <ac:spMkLst>
            <pc:docMk/>
            <pc:sldMk cId="478796489" sldId="296"/>
            <ac:spMk id="2" creationId="{FA51B7D8-0422-C510-A665-887EF6FCCFA4}"/>
          </ac:spMkLst>
        </pc:spChg>
        <pc:spChg chg="add mod">
          <ac:chgData name="Julie Wallace" userId="d63d7423-fd05-4d94-8f2c-0135467f51a8" providerId="ADAL" clId="{CA9B1B8D-8B5A-462D-8028-02CFE88EA2B5}" dt="2026-05-14T13:09:58.931" v="15" actId="1076"/>
          <ac:spMkLst>
            <pc:docMk/>
            <pc:sldMk cId="478796489" sldId="296"/>
            <ac:spMk id="3" creationId="{6FDF3BE9-3D35-1FBA-C0B2-76AA0CE02B03}"/>
          </ac:spMkLst>
        </pc:spChg>
      </pc:sldChg>
      <pc:sldChg chg="modNotesTx">
        <pc:chgData name="Julie Wallace" userId="d63d7423-fd05-4d94-8f2c-0135467f51a8" providerId="ADAL" clId="{CA9B1B8D-8B5A-462D-8028-02CFE88EA2B5}" dt="2026-05-14T13:10:49.148" v="21" actId="20577"/>
        <pc:sldMkLst>
          <pc:docMk/>
          <pc:sldMk cId="1232674736" sldId="297"/>
        </pc:sldMkLst>
      </pc:sldChg>
      <pc:sldChg chg="modNotesTx">
        <pc:chgData name="Julie Wallace" userId="d63d7423-fd05-4d94-8f2c-0135467f51a8" providerId="ADAL" clId="{CA9B1B8D-8B5A-462D-8028-02CFE88EA2B5}" dt="2026-05-14T13:10:57.274" v="23" actId="20577"/>
        <pc:sldMkLst>
          <pc:docMk/>
          <pc:sldMk cId="2135628039" sldId="300"/>
        </pc:sldMkLst>
      </pc:sldChg>
      <pc:sldChg chg="modNotesTx">
        <pc:chgData name="Julie Wallace" userId="d63d7423-fd05-4d94-8f2c-0135467f51a8" providerId="ADAL" clId="{CA9B1B8D-8B5A-462D-8028-02CFE88EA2B5}" dt="2026-05-14T13:11:04.389" v="24" actId="20577"/>
        <pc:sldMkLst>
          <pc:docMk/>
          <pc:sldMk cId="3993399882" sldId="303"/>
        </pc:sldMkLst>
      </pc:sldChg>
      <pc:sldChg chg="modNotesTx">
        <pc:chgData name="Julie Wallace" userId="d63d7423-fd05-4d94-8f2c-0135467f51a8" providerId="ADAL" clId="{CA9B1B8D-8B5A-462D-8028-02CFE88EA2B5}" dt="2026-05-14T13:10:45.359" v="20" actId="20577"/>
        <pc:sldMkLst>
          <pc:docMk/>
          <pc:sldMk cId="94308028" sldId="305"/>
        </pc:sldMkLst>
      </pc:sldChg>
      <pc:sldChg chg="addSp modSp mod modNotesTx">
        <pc:chgData name="Julie Wallace" userId="d63d7423-fd05-4d94-8f2c-0135467f51a8" providerId="ADAL" clId="{CA9B1B8D-8B5A-462D-8028-02CFE88EA2B5}" dt="2026-05-14T13:10:34.720" v="18" actId="20577"/>
        <pc:sldMkLst>
          <pc:docMk/>
          <pc:sldMk cId="3787042031" sldId="306"/>
        </pc:sldMkLst>
        <pc:spChg chg="add mod">
          <ac:chgData name="Julie Wallace" userId="d63d7423-fd05-4d94-8f2c-0135467f51a8" providerId="ADAL" clId="{CA9B1B8D-8B5A-462D-8028-02CFE88EA2B5}" dt="2026-05-14T13:10:28.011" v="17" actId="1076"/>
          <ac:spMkLst>
            <pc:docMk/>
            <pc:sldMk cId="3787042031" sldId="306"/>
            <ac:spMk id="2" creationId="{E91345D6-46B5-DC2B-0873-A4B4A9728DD8}"/>
          </ac:spMkLst>
        </pc:spChg>
      </pc:sldChg>
      <pc:sldChg chg="modNotesTx">
        <pc:chgData name="Julie Wallace" userId="d63d7423-fd05-4d94-8f2c-0135467f51a8" providerId="ADAL" clId="{CA9B1B8D-8B5A-462D-8028-02CFE88EA2B5}" dt="2026-05-14T13:08:43.543" v="1" actId="20577"/>
        <pc:sldMkLst>
          <pc:docMk/>
          <pc:sldMk cId="1361463140" sldId="307"/>
        </pc:sldMkLst>
      </pc:sldChg>
      <pc:sldChg chg="modNotesTx">
        <pc:chgData name="Julie Wallace" userId="d63d7423-fd05-4d94-8f2c-0135467f51a8" providerId="ADAL" clId="{CA9B1B8D-8B5A-462D-8028-02CFE88EA2B5}" dt="2026-05-14T13:08:45.905" v="2" actId="20577"/>
        <pc:sldMkLst>
          <pc:docMk/>
          <pc:sldMk cId="4292585764" sldId="308"/>
        </pc:sldMkLst>
      </pc:sldChg>
      <pc:sldChg chg="modNotesTx">
        <pc:chgData name="Julie Wallace" userId="d63d7423-fd05-4d94-8f2c-0135467f51a8" providerId="ADAL" clId="{CA9B1B8D-8B5A-462D-8028-02CFE88EA2B5}" dt="2026-05-14T13:10:38.676" v="19" actId="20577"/>
        <pc:sldMkLst>
          <pc:docMk/>
          <pc:sldMk cId="3338348731" sldId="309"/>
        </pc:sldMkLst>
      </pc:sldChg>
      <pc:sldChg chg="modNotesTx">
        <pc:chgData name="Julie Wallace" userId="d63d7423-fd05-4d94-8f2c-0135467f51a8" providerId="ADAL" clId="{CA9B1B8D-8B5A-462D-8028-02CFE88EA2B5}" dt="2026-05-14T13:10:51.855" v="22" actId="20577"/>
        <pc:sldMkLst>
          <pc:docMk/>
          <pc:sldMk cId="2724754190" sldId="311"/>
        </pc:sldMkLst>
      </pc:sldChg>
      <pc:sldChg chg="modNotesTx">
        <pc:chgData name="Julie Wallace" userId="d63d7423-fd05-4d94-8f2c-0135467f51a8" providerId="ADAL" clId="{CA9B1B8D-8B5A-462D-8028-02CFE88EA2B5}" dt="2026-05-14T13:11:10.232" v="25" actId="20577"/>
        <pc:sldMkLst>
          <pc:docMk/>
          <pc:sldMk cId="3628313121" sldId="312"/>
        </pc:sldMkLst>
      </pc:sldChg>
      <pc:sldChg chg="modNotesTx">
        <pc:chgData name="Julie Wallace" userId="d63d7423-fd05-4d94-8f2c-0135467f51a8" providerId="ADAL" clId="{CA9B1B8D-8B5A-462D-8028-02CFE88EA2B5}" dt="2026-05-14T13:09:00.537" v="5" actId="20577"/>
        <pc:sldMkLst>
          <pc:docMk/>
          <pc:sldMk cId="2084029562" sldId="320"/>
        </pc:sldMkLst>
      </pc:sldChg>
      <pc:sldChg chg="modNotesTx">
        <pc:chgData name="Julie Wallace" userId="d63d7423-fd05-4d94-8f2c-0135467f51a8" providerId="ADAL" clId="{CA9B1B8D-8B5A-462D-8028-02CFE88EA2B5}" dt="2026-05-14T13:08:55.355" v="4" actId="20577"/>
        <pc:sldMkLst>
          <pc:docMk/>
          <pc:sldMk cId="838379754" sldId="322"/>
        </pc:sldMkLst>
      </pc:sldChg>
      <pc:sldChg chg="modNotesTx">
        <pc:chgData name="Julie Wallace" userId="d63d7423-fd05-4d94-8f2c-0135467f51a8" providerId="ADAL" clId="{CA9B1B8D-8B5A-462D-8028-02CFE88EA2B5}" dt="2026-05-14T13:08:52.054" v="3" actId="20577"/>
        <pc:sldMkLst>
          <pc:docMk/>
          <pc:sldMk cId="3975000162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3" name="Shape 9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1pPr>
    <a:lvl2pPr indent="2286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2pPr>
    <a:lvl3pPr indent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3pPr>
    <a:lvl4pPr indent="6858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4pPr>
    <a:lvl5pPr indent="9144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5pPr>
    <a:lvl6pPr indent="11430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6pPr>
    <a:lvl7pPr indent="13716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7pPr>
    <a:lvl8pPr indent="1600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8pPr>
    <a:lvl9pPr indent="18288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0C57-FD53-D977-5C56-7DE1C186F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37232-F0D9-204A-9ACE-578DB5CD9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276B65-3DFD-A948-1CEE-52E91091D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0118D-031F-00C3-7231-F5E5ECFB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A7E7F-3548-DA36-9D68-1FD00185C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660CF-B13D-CFE7-81AF-8E50AF474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43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C6085-B33C-BA3E-D463-2A977B949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52E09-9001-2B39-77F5-E6D1E5109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D637D-E370-34B3-17FC-D22B05F98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38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2F969-F51A-57A7-78F1-659609278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6E73C-2DD5-73FA-4759-12E43C97E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2B8BD0-DCE4-4AB5-FB79-068FA6C46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6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5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67D08-1B8B-735C-2EC8-D1E51C7FB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12AB0-80DC-BA9C-31A6-8E488CE75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9E58B-F345-3037-2E4B-F6BDC0A8A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906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55BD2-19C7-E681-E1F8-31EBE478A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9F096-71ED-23D4-EE57-A016E8DA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520E7-EF20-0EE3-4367-81BFE44C7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8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C653-0542-8707-9A93-1802FFDB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B6D2B-F2F8-ED32-B773-3E4E1A4DC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6DD4E5-9240-43AD-2B44-D398C867C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66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38D13-5BED-0EA1-CE7D-1916D961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BF066-DEFF-C2BC-3E2E-552E982F9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D451F-2954-5302-922B-01637E592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4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CD476-8CE9-3216-8CF7-15CD2DA8C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7455D-9F9A-5396-36F6-42BBC5C4B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52ADB0-76E9-20C3-1824-ED5C78B39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2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DF79E-AF15-A9E1-5A26-D0A730969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2731B-6288-1B0D-2F20-FA23CA669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4C26E-0860-7767-2352-8AFB22419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53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A5648-41AF-1DFC-E5B9-1EA6D2D9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A6AED-273C-F3C5-0475-E219A7240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3CD1F-D9CC-A8CB-79AA-5B54DE6AB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96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5C89F-8B3C-8663-0CB1-05A363E96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89BDA-3808-9494-CD19-A54EBAFD1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6998C-C379-DD5D-556F-E99841934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85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31022-5726-A397-27EF-85CC2089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D9835-E893-E126-AE1C-A0154F802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4FEDF-94EE-B88E-3911-A6D253755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517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6E26-C84A-4464-30E4-3D67870AE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5D5C0-FA30-FF1B-8C68-2A4DD83AD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A6795-A8E6-1C77-BBFB-8303CEACE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4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BCF9-B241-FC44-4B90-5952FBE8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DB35A-D32C-4511-881D-8663DA9A1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DAB1FA-2121-DEE4-B12C-00D847D38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49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14048-498B-94AA-C0B0-B439FD81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056D1-F426-F65B-07C9-892E17F55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B20DD-C875-E1CC-354F-4F780EFDE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17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D3453-11C2-F433-9F07-3EB0CDB4E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44A17-9757-4F14-0679-174966702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6355DB-00CD-1EF8-F8A3-BC22FFE66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001EB-E50D-D50C-1AB4-490121D87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4FD26-2A8A-606E-C02F-C8A958E57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911A0-191D-EFB6-E875-A0A23D99F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42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30A8-C8AF-9F3D-9A40-99D6DDFD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922A9-F0A7-A40A-5803-B57F348BF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AB4B1-75E1-3256-14E5-8BCAAD886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DBD9-60C1-E5AB-EE02-25351C33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97A63-1C70-7698-7FEF-B24F393E8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B9046-6FFF-0B88-0057-3B238DC89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84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B38EC-60B1-603C-1232-0F9482E63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B4FC91-07EC-89F6-BDA8-013D3CAD9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106C8-D436-C4F9-3F84-54E885AD2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4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FCC9-8AFC-35DE-6DC4-BAF098C6A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0D2CB-F85E-B6DB-EA65-DFC44E310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1414E-43E3-9D7D-E8B3-DFB22686C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8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EBAA0-9F94-4E93-9A4F-06B776AF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C41143-5E60-15B6-7728-1F2303285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3F4F7-B482-BBC0-E9D4-98B49033B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2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8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D1231D7B-611A-F427-E1DC-D07E07CF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1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9B44B574-D4B5-9D59-17CE-B67B78977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0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65FD1E9F-349F-13A6-BF42-4CCA89B7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4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B170AD34-B729-0B6F-E473-4BCC7FB83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7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8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FD9A0893-ADFC-6C22-630E-F15C4AFAC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9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0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5D26CCB1-0270-8ADE-36B9-6284FDD0CC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4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5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1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C7EE9ED9-8156-757C-3E25-F16B87F0C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3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A2E12269-A422-7667-F123-6C5AB3BE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5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96FFF56F-3B7B-C239-23A6-34A17A52A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7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9BE4813C-D8B7-81DD-03C5-BD8DD7153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0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C5B33993-2604-2D79-AF75-A9DDF36BA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1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0C4EF03F-8659-558D-06BA-EB759CB5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1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B8742E16-C127-AB08-D6F7-FEFCC0709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4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2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AB2FD3CE-B9A6-5A35-D80D-4F9E2C18F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7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41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9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3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7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6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3373513" y="365125"/>
            <a:ext cx="7980286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80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9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9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pic>
        <p:nvPicPr>
          <p:cNvPr id="394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3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3373513" y="365125"/>
            <a:ext cx="7980286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pic>
        <p:nvPicPr>
          <p:cNvPr id="406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5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26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4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1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0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4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37" y="175214"/>
            <a:ext cx="2739958" cy="2625692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44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45" name="NAAF-TMLogo-Green (1).png" descr="NAAF-TMLogo-Green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295" y="5252018"/>
            <a:ext cx="2266888" cy="8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6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6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F33BA62B-EA34-85DD-2E04-45C51B103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8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2C69727A-A9F0-851D-0111-ADF11BE09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0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C424282E-0CE5-6627-4E1F-9328A6B6E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B3E6749E-B190-1E6C-4074-6BF8683FA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C7507E61-D87D-8B8C-C0C6-2731A7BA5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8A33CAC4-2B5B-34FF-B441-0B1DD576D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6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98CE36E8-B407-7B37-6231-EB8352511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9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3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0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0E67D52D-2B50-6EFB-C913-CA4F0030B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2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65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563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64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6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8D665D84-5796-72BF-8DF7-DE7EBDDFB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7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80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578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79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8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5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B2A97EE7-937D-EB71-BB14-71DF346AF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5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593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94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96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C2FA2256-097E-393F-BD92-BD9B214AF3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7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10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08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09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0AD8151C-5A7C-380A-72CB-1A40168B5D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2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25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23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24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26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FC7795BE-17EF-4CBD-7945-4A13B1328F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8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41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39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40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C6B99A39-F405-886E-6727-D03996ED1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2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55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53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54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96320860-1DC4-B46B-5B34-7D78EDDA9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68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66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67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69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7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389C48C8-8F26-67DC-E315-E07B6B1F7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Flowchart: Connector 8"/>
          <p:cNvSpPr/>
          <p:nvPr/>
        </p:nvSpPr>
        <p:spPr>
          <a:xfrm>
            <a:off x="9974426" y="-325527"/>
            <a:ext cx="2858263" cy="2706866"/>
          </a:xfrm>
          <a:prstGeom prst="ellipse">
            <a:avLst/>
          </a:prstGeom>
          <a:ln w="28575">
            <a:solidFill>
              <a:schemeClr val="accent2"/>
            </a:solidFill>
            <a:prstDash val="dash"/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1" name="Flowchart: Connector 9"/>
          <p:cNvSpPr/>
          <p:nvPr/>
        </p:nvSpPr>
        <p:spPr>
          <a:xfrm>
            <a:off x="10534198" y="551901"/>
            <a:ext cx="2436095" cy="2232742"/>
          </a:xfrm>
          <a:prstGeom prst="ellipse">
            <a:avLst/>
          </a:prstGeom>
          <a:ln w="28575">
            <a:solidFill>
              <a:schemeClr val="accent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84" name="Picture 2"/>
          <p:cNvGrpSpPr/>
          <p:nvPr/>
        </p:nvGrpSpPr>
        <p:grpSpPr>
          <a:xfrm>
            <a:off x="8200462" y="457100"/>
            <a:ext cx="3547929" cy="2664428"/>
            <a:chOff x="0" y="0"/>
            <a:chExt cx="3547928" cy="2664427"/>
          </a:xfrm>
        </p:grpSpPr>
        <p:sp>
          <p:nvSpPr>
            <p:cNvPr id="682" name="Rectangle"/>
            <p:cNvSpPr/>
            <p:nvPr/>
          </p:nvSpPr>
          <p:spPr>
            <a:xfrm rot="407189">
              <a:off x="123769" y="186978"/>
              <a:ext cx="3300389" cy="229047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683" name="image3.jpeg" descr="image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407189">
              <a:off x="123769" y="186978"/>
              <a:ext cx="3300389" cy="2290470"/>
            </a:xfrm>
            <a:prstGeom prst="rect">
              <a:avLst/>
            </a:prstGeom>
            <a:ln w="38100" cap="sq">
              <a:solidFill>
                <a:schemeClr val="accent3"/>
              </a:solidFill>
              <a:prstDash val="solid"/>
              <a:miter lim="800000"/>
            </a:ln>
            <a:effectLst>
              <a:outerShdw blurRad="50800" dist="180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85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8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28B3DADB-D4C0-1289-5943-7A9129E8B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0D967BA5-35E9-06B6-085E-0663523D1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7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23E629C2-5428-C798-CD02-B19A2EF42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7CC519C8-E772-4615-0F73-DCA6CB9E60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D1512124-D69C-9DFE-F32A-B20416A47A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7E20C7EE-6644-1BA3-E730-97F248A20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FAD0FB85-347E-0047-A47F-66B52AF1E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0998901E-C1CD-A375-233C-7ABC1E909D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533" y="183688"/>
            <a:ext cx="2159002" cy="211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Green (1).png" descr="NAAF-TMLogo-Green (1).png">
            <a:extLst>
              <a:ext uri="{FF2B5EF4-FFF2-40B4-BE49-F238E27FC236}">
                <a16:creationId xmlns:a16="http://schemas.microsoft.com/office/drawing/2014/main" id="{0359D0F0-FB74-9897-572E-7BBC43879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2833" y="5516217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6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9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7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29114DE8-6D17-A4C0-5B0F-24A6B46CC9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0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2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8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98A9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957D6DFD-6951-6E3F-BA18-F5D26B888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2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3FD82322-9554-C63D-985B-1FDA0DFB6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4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4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7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6718231A-D192-298F-9751-21A86514D0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7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1E3C6010-397C-2C94-4C17-FCE5BE7DF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8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44412DA9-67D1-403E-A4B2-A5F9D4FC2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8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9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779AD305-9150-A2F1-71A9-5E0B3464D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1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9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NAAF-TMLogo-White.png" descr="NAAF-TMLogo-White.png">
            <a:extLst>
              <a:ext uri="{FF2B5EF4-FFF2-40B4-BE49-F238E27FC236}">
                <a16:creationId xmlns:a16="http://schemas.microsoft.com/office/drawing/2014/main" id="{BE691846-4156-17FE-E6A2-A80890A1A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2833" y="5529655"/>
            <a:ext cx="1603986" cy="625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rgbClr val="FAFAFA"/>
            </a:gs>
            <a:gs pos="100000">
              <a:srgbClr val="CFCFC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6400800"/>
            <a:ext cx="12192003" cy="457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Rectangle 7"/>
          <p:cNvSpPr/>
          <p:nvPr/>
        </p:nvSpPr>
        <p:spPr>
          <a:xfrm>
            <a:off x="-2" y="6334316"/>
            <a:ext cx="12192005" cy="66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1" cy="35066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5" r:id="rId50"/>
    <p:sldLayoutId id="214748370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5" r:id="rId59"/>
    <p:sldLayoutId id="2147483716" r:id="rId60"/>
    <p:sldLayoutId id="2147483717" r:id="rId61"/>
    <p:sldLayoutId id="2147483718" r:id="rId62"/>
    <p:sldLayoutId id="2147483719" r:id="rId63"/>
    <p:sldLayoutId id="2147483720" r:id="rId64"/>
    <p:sldLayoutId id="2147483721" r:id="rId6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congress.gov/bill/119th-congress/house-bill/754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congress.gov/bill/119th-congress/house-bill/754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bBQmSu9tsGk3QL_X4j9p9xhfs2zjw97AYMNwUOsnhURV33g/viewfor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af.org/naaf-teen-advocacy-fellows-resource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FF4BE8E-43B3-45E5-3504-3947515A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74" y="2554457"/>
            <a:ext cx="11009723" cy="174908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/>
              <a:t>Teen Advocacy Fellows Program</a:t>
            </a:r>
            <a:br>
              <a:rPr lang="en-US"/>
            </a:br>
            <a:r>
              <a:rPr lang="en-US"/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347649754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86FF7-8D73-A319-359D-0B0FA3DCC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B3165D-8828-3B8D-38CE-95577542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2" y="205945"/>
            <a:ext cx="12192000" cy="81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C0D88-4243-ADA9-137E-237C95196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7" y="1029214"/>
            <a:ext cx="10505741" cy="47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5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63631-736F-D6BA-EC21-F88B66D8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04BB4-F4FB-6634-2F15-BAE0F2EDB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8" y="277832"/>
            <a:ext cx="12192000" cy="81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C0873-6F79-5EE4-AC2D-CFCCD664C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20" y="1381927"/>
            <a:ext cx="10797397" cy="43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95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9640-1AC7-F133-B684-88F150500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loud with black text&#10;&#10;AI-generated content may be incorrect.">
            <a:extLst>
              <a:ext uri="{FF2B5EF4-FFF2-40B4-BE49-F238E27FC236}">
                <a16:creationId xmlns:a16="http://schemas.microsoft.com/office/drawing/2014/main" id="{CA14073A-D7AD-5D45-7A95-D7AEB3205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33" y="1263949"/>
            <a:ext cx="8306699" cy="45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326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D450E-D65D-B80D-BDAD-E8BE79C90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701E0C63-0E98-9908-0C0C-3AFFDC578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Medical Wig Legislation: Update</a:t>
            </a:r>
            <a:endParaRPr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9FB02F9-8BB1-303B-A984-775D6057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6" t="15194" r="2259" b="-118"/>
          <a:stretch>
            <a:fillRect/>
          </a:stretch>
        </p:blipFill>
        <p:spPr>
          <a:xfrm>
            <a:off x="114131" y="1341913"/>
            <a:ext cx="9852932" cy="4590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F3BE9-3D35-1FBA-C0B2-76AA0CE02B03}"/>
              </a:ext>
            </a:extLst>
          </p:cNvPr>
          <p:cNvSpPr txBox="1"/>
          <p:nvPr/>
        </p:nvSpPr>
        <p:spPr>
          <a:xfrm>
            <a:off x="1128251" y="972585"/>
            <a:ext cx="65114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dirty="0">
                <a:hlinkClick r:id="rId4"/>
              </a:rPr>
              <a:t>https://www.congress.gov/bill/119th-congress/house-bill/7546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964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7EC5E7-E29B-5057-3C2A-496DE755540D}"/>
              </a:ext>
            </a:extLst>
          </p:cNvPr>
          <p:cNvSpPr txBox="1">
            <a:spLocks/>
          </p:cNvSpPr>
          <p:nvPr/>
        </p:nvSpPr>
        <p:spPr>
          <a:xfrm>
            <a:off x="368643" y="17201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en-US"/>
              <a:t>Medical Wig Legislation: Update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F9CA32-5F03-C6A0-9614-52115906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5" t="1432" r="1583" b="10031"/>
          <a:stretch>
            <a:fillRect/>
          </a:stretch>
        </p:blipFill>
        <p:spPr>
          <a:xfrm>
            <a:off x="261360" y="1200986"/>
            <a:ext cx="9534116" cy="48346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B98D891-CE7A-F264-E10D-F058DD22DDE0}"/>
              </a:ext>
            </a:extLst>
          </p:cNvPr>
          <p:cNvSpPr/>
          <p:nvPr/>
        </p:nvSpPr>
        <p:spPr>
          <a:xfrm>
            <a:off x="2369243" y="4990600"/>
            <a:ext cx="4804161" cy="933609"/>
          </a:xfrm>
          <a:prstGeom prst="ellipse">
            <a:avLst/>
          </a:prstGeom>
          <a:noFill/>
          <a:ln w="127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345D6-46B5-DC2B-0873-A4B4A9728DD8}"/>
              </a:ext>
            </a:extLst>
          </p:cNvPr>
          <p:cNvSpPr txBox="1"/>
          <p:nvPr/>
        </p:nvSpPr>
        <p:spPr>
          <a:xfrm>
            <a:off x="1150374" y="844493"/>
            <a:ext cx="65114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dirty="0">
                <a:hlinkClick r:id="rId4"/>
              </a:rPr>
              <a:t>https://www.congress.gov/bill/119th-congress/house-bill/7546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0420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C11F9-EFDE-4B25-9462-76177E1F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1679C29D-1FDD-129C-6837-3B5FEDB61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Campaign Management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5AC69376-566E-F5FA-226A-8B713ED1D5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107" y="1160334"/>
            <a:ext cx="11571512" cy="5108832"/>
          </a:xfrm>
          <a:prstGeom prst="rect">
            <a:avLst/>
          </a:prstGeom>
        </p:spPr>
        <p:txBody>
          <a:bodyPr lIns="45718" tIns="45718" rIns="45718" bIns="45718" anchor="t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Wingdings"/>
              <a:buChar char="Ø"/>
            </a:pPr>
            <a:r>
              <a:rPr lang="en-US">
                <a:ea typeface="+mn-lt"/>
                <a:cs typeface="+mn-lt"/>
              </a:rPr>
              <a:t>Review the legislator(s) for whom you are responsible for setting up meetings. Information on the </a:t>
            </a:r>
            <a:r>
              <a:rPr lang="en-US" b="1">
                <a:ea typeface="+mn-lt"/>
                <a:cs typeface="+mn-lt"/>
              </a:rPr>
              <a:t>TAF Resource page</a:t>
            </a:r>
            <a:r>
              <a:rPr lang="en-US">
                <a:ea typeface="+mn-lt"/>
                <a:cs typeface="+mn-lt"/>
              </a:rPr>
              <a:t> (PW: </a:t>
            </a:r>
            <a:r>
              <a:rPr lang="en-US" b="1">
                <a:ea typeface="+mn-lt"/>
                <a:cs typeface="+mn-lt"/>
              </a:rPr>
              <a:t>T@Fr0cks!</a:t>
            </a:r>
            <a:r>
              <a:rPr lang="en-US">
                <a:ea typeface="+mn-lt"/>
                <a:cs typeface="+mn-lt"/>
              </a:rPr>
              <a:t>):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b="1"/>
          </a:p>
          <a:p>
            <a:pPr marL="952500" lvl="1" indent="-457200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"2026 Legislator Meeting Assignments" </a:t>
            </a:r>
            <a:r>
              <a:rPr lang="en-US"/>
              <a:t>spreadsheet</a:t>
            </a:r>
          </a:p>
          <a:p>
            <a:pPr marL="4953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>
              <a:ea typeface="+mn-lt"/>
              <a:cs typeface="+mn-lt"/>
            </a:endParaRPr>
          </a:p>
          <a:p>
            <a:pPr marL="952500" lvl="1" indent="-4572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Note if we’re recommending scheduling a </a:t>
            </a:r>
            <a:r>
              <a:rPr lang="en-US" b="1">
                <a:ea typeface="+mn-lt"/>
                <a:cs typeface="+mn-lt"/>
              </a:rPr>
              <a:t>virtual meeting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u="sng">
                <a:ea typeface="+mn-lt"/>
                <a:cs typeface="+mn-lt"/>
              </a:rPr>
              <a:t>and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how many people you should plan to attend</a:t>
            </a:r>
            <a:r>
              <a:rPr lang="en-US">
                <a:ea typeface="+mn-lt"/>
                <a:cs typeface="+mn-lt"/>
              </a:rPr>
              <a:t> your meeting (each Fellow in the state/district plus one parent)</a:t>
            </a:r>
            <a:endParaRPr lang="en-US" b="1"/>
          </a:p>
          <a:p>
            <a:pPr marL="4953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/>
          </a:p>
          <a:p>
            <a:pPr marL="952500" lvl="1" indent="-457200">
              <a:lnSpc>
                <a:spcPct val="100000"/>
              </a:lnSpc>
              <a:spcBef>
                <a:spcPts val="0"/>
              </a:spcBef>
            </a:pPr>
            <a:r>
              <a:rPr lang="en-US"/>
              <a:t>Each TAF will </a:t>
            </a:r>
            <a:r>
              <a:rPr lang="en-US" b="1"/>
              <a:t>schedule</a:t>
            </a:r>
            <a:r>
              <a:rPr lang="en-US"/>
              <a:t> 1-3 legislator meetings; each TAF should have the opportunity to </a:t>
            </a:r>
            <a:r>
              <a:rPr lang="en-US" b="1"/>
              <a:t>attend</a:t>
            </a:r>
            <a:r>
              <a:rPr lang="en-US"/>
              <a:t> 3 meetings</a:t>
            </a:r>
          </a:p>
          <a:p>
            <a:pPr marL="4953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87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4C47F-5705-010F-EA86-CEC1D39FD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40130E79-BB84-22A9-0156-852629D10F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Campaign Management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FCC23572-7E03-7415-2A1A-60A0A1DC47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107" y="1160334"/>
            <a:ext cx="11571512" cy="5108832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Wingdings"/>
              <a:buChar char="Ø"/>
            </a:pPr>
            <a:r>
              <a:rPr lang="en-US">
                <a:ea typeface="+mn-lt"/>
                <a:cs typeface="+mn-lt"/>
              </a:rPr>
              <a:t>Review the steps in the </a:t>
            </a:r>
            <a:r>
              <a:rPr lang="en-US" b="1">
                <a:ea typeface="+mn-lt"/>
                <a:cs typeface="+mn-lt"/>
              </a:rPr>
              <a:t>“How to Schedule A Meeting”</a:t>
            </a:r>
            <a:r>
              <a:rPr lang="en-US">
                <a:ea typeface="+mn-lt"/>
                <a:cs typeface="+mn-lt"/>
              </a:rPr>
              <a:t> one-pager, also posted on the TAF Resource page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952500" lvl="1" indent="-457200">
              <a:lnSpc>
                <a:spcPct val="100000"/>
              </a:lnSpc>
              <a:spcBef>
                <a:spcPts val="0"/>
              </a:spcBef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This one-pager includes </a:t>
            </a:r>
            <a:r>
              <a:rPr lang="en-US" b="1">
                <a:ea typeface="+mn-lt"/>
                <a:cs typeface="+mn-lt"/>
              </a:rPr>
              <a:t>links to find the contact information</a:t>
            </a:r>
            <a:r>
              <a:rPr lang="en-US">
                <a:ea typeface="+mn-lt"/>
                <a:cs typeface="+mn-lt"/>
              </a:rPr>
              <a:t> for both Representatives and Senators</a:t>
            </a:r>
          </a:p>
          <a:p>
            <a:pPr marL="4953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+mn-lt"/>
              <a:cs typeface="+mn-lt"/>
            </a:endParaRPr>
          </a:p>
          <a:p>
            <a:pPr marL="4953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ea typeface="+mn-lt"/>
                <a:cs typeface="+mn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147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5495D-7EE7-003E-1233-30904B60A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B6F97268-BC1D-F1C7-19F2-E38B6011A1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Campaign Progress Report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B1450FC2-2347-2463-CFC9-666D66AA76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1163736"/>
            <a:ext cx="11605529" cy="4863904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>
              <a:highlight>
                <a:srgbClr val="FFFF00"/>
              </a:highligh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Meeting tracking form </a:t>
            </a:r>
            <a:r>
              <a:rPr lang="en-US" b="1">
                <a:hlinkClick r:id="rId3"/>
              </a:rPr>
              <a:t>is located</a:t>
            </a:r>
            <a:r>
              <a:rPr lang="en-US" b="1">
                <a:ea typeface="+mn-lt"/>
                <a:cs typeface="+mn-lt"/>
                <a:hlinkClick r:id="rId3"/>
              </a:rPr>
              <a:t> here</a:t>
            </a:r>
            <a:r>
              <a:rPr lang="en-US" b="1">
                <a:ea typeface="+mn-lt"/>
                <a:cs typeface="+mn-lt"/>
              </a:rPr>
              <a:t>.</a:t>
            </a:r>
            <a:r>
              <a:rPr lang="en-US">
                <a:ea typeface="+mn-lt"/>
                <a:cs typeface="+mn-lt"/>
              </a:rPr>
              <a:t> </a:t>
            </a:r>
            <a:endParaRPr lang="en-US" b="1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  <p:pic>
        <p:nvPicPr>
          <p:cNvPr id="2" name="Picture 1" descr="A blue and white calendar with a number one&#10;&#10;AI-generated content may be incorrect.">
            <a:extLst>
              <a:ext uri="{FF2B5EF4-FFF2-40B4-BE49-F238E27FC236}">
                <a16:creationId xmlns:a16="http://schemas.microsoft.com/office/drawing/2014/main" id="{834BE5CE-8A78-2B84-8F88-7FE36A2F73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7" t="3931" r="981" b="3052"/>
          <a:stretch>
            <a:fillRect/>
          </a:stretch>
        </p:blipFill>
        <p:spPr>
          <a:xfrm>
            <a:off x="1083264" y="1712473"/>
            <a:ext cx="8303624" cy="25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0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BA899-13FE-396F-A625-7637F26A5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AEC527AF-80B6-2622-6FE2-6F61C8B3EE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Upcoming Recesses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DEFB193D-0495-0916-8BD7-44578BA6F1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997048"/>
            <a:ext cx="11605529" cy="4863904"/>
          </a:xfrm>
          <a:prstGeom prst="rect">
            <a:avLst/>
          </a:prstGeom>
        </p:spPr>
        <p:txBody>
          <a:bodyPr lIns="45718" tIns="45718" rIns="45718" bIns="45718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May:</a:t>
            </a:r>
            <a:r>
              <a:rPr lang="en-US"/>
              <a:t> Memorial Day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House: May 22 – June 1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Senate: May 23 – May 31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June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House: June 12 – 22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July 4</a:t>
            </a:r>
            <a:r>
              <a:rPr lang="en-US" b="1" baseline="30000"/>
              <a:t>th</a:t>
            </a:r>
            <a:r>
              <a:rPr lang="en-US" b="1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House: July 3 – 12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Senate: June 27 – July 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Most weekends</a:t>
            </a:r>
            <a:r>
              <a:rPr lang="en-US"/>
              <a:t> are also good meeting opportunities!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747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9A3A9-0887-CFE6-F4E8-994B7D04B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3693F10B-9935-F194-27F5-BF9F6D896B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93838" y="2201379"/>
            <a:ext cx="9205245" cy="17952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600"/>
              <a:t>Meeting Scheduling Review &amp; Questions</a:t>
            </a:r>
            <a:endParaRPr sz="6600"/>
          </a:p>
        </p:txBody>
      </p:sp>
    </p:spTree>
    <p:extLst>
      <p:ext uri="{BB962C8B-B14F-4D97-AF65-F5344CB8AC3E}">
        <p14:creationId xmlns:p14="http://schemas.microsoft.com/office/powerpoint/2010/main" val="27247541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1967-134C-103B-F934-7BE121BDE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9B529B81-00A4-27B9-C7E7-5DC1E1937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191" y="84729"/>
            <a:ext cx="8744113" cy="1332075"/>
          </a:xfrm>
          <a:prstGeom prst="rect">
            <a:avLst/>
          </a:prstGeom>
        </p:spPr>
        <p:txBody>
          <a:bodyPr/>
          <a:lstStyle/>
          <a:p>
            <a:r>
              <a:rPr lang="en-US" b="1"/>
              <a:t>Guest Speaker: Jack </a:t>
            </a:r>
            <a:r>
              <a:rPr lang="en-US" b="1" err="1"/>
              <a:t>Settleman</a:t>
            </a:r>
            <a:endParaRPr lang="en-US" b="1"/>
          </a:p>
        </p:txBody>
      </p:sp>
      <p:pic>
        <p:nvPicPr>
          <p:cNvPr id="2" name="Picture 1" descr="Photo_JackSettleman.jpg">
            <a:extLst>
              <a:ext uri="{FF2B5EF4-FFF2-40B4-BE49-F238E27FC236}">
                <a16:creationId xmlns:a16="http://schemas.microsoft.com/office/drawing/2014/main" id="{0D9037D5-0263-4C77-EE8B-681A53A5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139" y="1291511"/>
            <a:ext cx="6363478" cy="4788160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9D12375-540E-FC07-2F1D-6ADCA4781BCF}"/>
              </a:ext>
            </a:extLst>
          </p:cNvPr>
          <p:cNvSpPr/>
          <p:nvPr/>
        </p:nvSpPr>
        <p:spPr>
          <a:xfrm>
            <a:off x="5654945" y="2101692"/>
            <a:ext cx="439531" cy="714994"/>
          </a:xfrm>
          <a:prstGeom prst="down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6937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E282-22DB-8B7E-A76B-F1F28D7A6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46FDAD15-8606-51A5-6207-989CE9FA3F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2" y="2151529"/>
            <a:ext cx="10515600" cy="17952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600"/>
              <a:t>Handling Legislator Pushback</a:t>
            </a:r>
            <a:endParaRPr sz="6600"/>
          </a:p>
        </p:txBody>
      </p:sp>
    </p:spTree>
    <p:extLst>
      <p:ext uri="{BB962C8B-B14F-4D97-AF65-F5344CB8AC3E}">
        <p14:creationId xmlns:p14="http://schemas.microsoft.com/office/powerpoint/2010/main" val="24558060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2EA9C-2866-7ABF-0630-67567273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7409DE04-85A9-0842-35C0-F9D618E15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Expect Disagreement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BBF05B48-576E-57EF-75F1-DF2BACEFAD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1730692"/>
            <a:ext cx="4147938" cy="762479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i="1"/>
              <a:t>“This is ripe for fraud!”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B26393C-0C67-661F-7ABF-39A713724F81}"/>
              </a:ext>
            </a:extLst>
          </p:cNvPr>
          <p:cNvSpPr txBox="1">
            <a:spLocks/>
          </p:cNvSpPr>
          <p:nvPr/>
        </p:nvSpPr>
        <p:spPr>
          <a:xfrm>
            <a:off x="4316439" y="2862139"/>
            <a:ext cx="3559121" cy="956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t">
            <a:normAutofit fontScale="85000" lnSpcReduction="2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800" i="1"/>
              <a:t>“This is not my issue area”</a:t>
            </a:r>
          </a:p>
          <a:p>
            <a:pPr marL="457200" lvl="1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508148C-964F-76E2-D43E-A9588A69CE7D}"/>
              </a:ext>
            </a:extLst>
          </p:cNvPr>
          <p:cNvSpPr txBox="1">
            <a:spLocks/>
          </p:cNvSpPr>
          <p:nvPr/>
        </p:nvSpPr>
        <p:spPr>
          <a:xfrm>
            <a:off x="652661" y="3934045"/>
            <a:ext cx="3351304" cy="98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t">
            <a:normAutofit fontScale="85000" lnSpcReduction="1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500" i="1"/>
              <a:t>“We already spend too much money”</a:t>
            </a:r>
          </a:p>
          <a:p>
            <a:pPr marL="457200" lvl="1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4180DFC-C349-AB93-96F6-C6393CB4E481}"/>
              </a:ext>
            </a:extLst>
          </p:cNvPr>
          <p:cNvSpPr txBox="1">
            <a:spLocks/>
          </p:cNvSpPr>
          <p:nvPr/>
        </p:nvSpPr>
        <p:spPr>
          <a:xfrm>
            <a:off x="5485365" y="4675343"/>
            <a:ext cx="355912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t">
            <a:normAutofit fontScale="85000" lnSpcReduction="2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800" i="1"/>
              <a:t>“This will never pass as a standalone bill”</a:t>
            </a:r>
          </a:p>
          <a:p>
            <a:pPr marL="457200" lvl="1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72C218A-0A5B-D3AC-9519-30088BD0AE8D}"/>
              </a:ext>
            </a:extLst>
          </p:cNvPr>
          <p:cNvSpPr txBox="1">
            <a:spLocks/>
          </p:cNvSpPr>
          <p:nvPr/>
        </p:nvSpPr>
        <p:spPr>
          <a:xfrm>
            <a:off x="6096000" y="1201247"/>
            <a:ext cx="3559121" cy="153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t">
            <a:normAutofit fontScale="62500" lnSpcReduction="20000"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000" i="1"/>
              <a:t>“Can we quantify the impact of this coverage on both the public- and private-sector markets?”</a:t>
            </a:r>
          </a:p>
          <a:p>
            <a:pPr marL="457200" lvl="1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37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 build="p" animBg="1"/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2A422-DF1C-4329-95A0-C069BCED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98765250-2284-B521-CB1A-F4762A399C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Lots of Reasons for Disagreement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9AECFD71-DFD4-5230-A938-981C9F50DD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983189"/>
            <a:ext cx="11605529" cy="394902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Political agendas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Policy/precedent concerns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Management of priority issues/constituent needs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Bad day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EF954-C26A-3B8D-13B5-CA9DFF5947BB}"/>
              </a:ext>
            </a:extLst>
          </p:cNvPr>
          <p:cNvSpPr txBox="1"/>
          <p:nvPr/>
        </p:nvSpPr>
        <p:spPr>
          <a:xfrm>
            <a:off x="1006316" y="5053263"/>
            <a:ext cx="9240253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Some legislators won’t agree. That’s OK!</a:t>
            </a:r>
          </a:p>
        </p:txBody>
      </p:sp>
    </p:spTree>
    <p:extLst>
      <p:ext uri="{BB962C8B-B14F-4D97-AF65-F5344CB8AC3E}">
        <p14:creationId xmlns:p14="http://schemas.microsoft.com/office/powerpoint/2010/main" val="2135628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229F-30AB-1863-38CA-6D80639F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E94830CE-26E0-49FB-9BD3-6815AD7A8D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-15304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Stay Focused on Message &amp; Story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EA5CC6F1-A3B8-70E2-BE62-1B9F77DC05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7828" y="605985"/>
            <a:ext cx="11605529" cy="530531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/>
              <a:t>If we have a message point with which to respond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i="1"/>
              <a:t>This is ripe for fraud!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/>
              <a:t>Use message point: </a:t>
            </a:r>
            <a:r>
              <a:rPr lang="en-US" sz="3200" b="1" i="1"/>
              <a:t>“Requiring a doctor's certification and oversight by CMS creates guards against misuse”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500" b="1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/>
              <a:t>If we don’t have a message point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/>
              <a:t>Is it a specific policy question?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3200" i="1"/>
              <a:t>”Can we quantify…”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b="1"/>
              <a:t>Say </a:t>
            </a:r>
            <a:r>
              <a:rPr lang="en-US" sz="3200" b="1" i="1"/>
              <a:t>“I don’t know”</a:t>
            </a:r>
            <a:r>
              <a:rPr lang="en-US" sz="3200" i="1"/>
              <a:t> </a:t>
            </a:r>
            <a:r>
              <a:rPr lang="en-US" sz="3200"/>
              <a:t>and refer to NAAF for follow-up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431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FDB3-3C8F-9E98-E43A-9243DB2C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0324AF7D-B645-3713-23A5-C5DADFDA15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Stay Focused on Message &amp; Story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FF8DD6C2-BA37-150C-86AC-944F9782A5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1342764"/>
            <a:ext cx="11605529" cy="530531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If we don’t have a message point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Is it a general statement?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3200" u="sng"/>
              <a:t>Does it relate to the bill’s topics?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3200" i="1"/>
              <a:t>”We already spend too much money”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b="1"/>
              <a:t>Tell your story.</a:t>
            </a:r>
            <a:r>
              <a:rPr lang="en-US" sz="3200"/>
              <a:t> </a:t>
            </a:r>
            <a:r>
              <a:rPr lang="en-US" sz="3200" i="1"/>
              <a:t>“I understand. Let me tell you why this is important to me…”</a:t>
            </a:r>
            <a:r>
              <a:rPr lang="en-US" sz="3200"/>
              <a:t>; and/or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b="1"/>
              <a:t>Thank the member for their feedback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510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44B75-1177-3365-4A51-1555D283A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0CDE5F9A-2477-0FB4-E197-3C0EDDE5C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Stay Focused on Message &amp; Story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A0EDF180-31F4-DFA5-DAE8-104DD266D5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1342764"/>
            <a:ext cx="11605529" cy="530531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If we don’t have a message point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Is it a general statement?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u="sng"/>
              <a:t>Is it unrelated to the bill’s topics?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3200" i="1"/>
              <a:t>”This is not my issue area”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b="1"/>
              <a:t>Ask if NAAF team can provide</a:t>
            </a:r>
            <a:r>
              <a:rPr lang="en-US" sz="3200"/>
              <a:t> more background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sz="3200" i="1"/>
              <a:t>“This will never pass as a standalone bill”</a:t>
            </a:r>
            <a:endParaRPr lang="en-US" sz="3200"/>
          </a:p>
          <a:p>
            <a:pPr lvl="4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b="1"/>
              <a:t>Thank the member for their feedback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9988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DD2AA-2A03-383B-64EB-7DCA08247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25A96E67-48B8-AD26-66EA-37E3B896EC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Stay Focused on Message &amp; Story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F46BF7B2-C250-3AD9-F0C8-2D072FE4FC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1342764"/>
            <a:ext cx="11605529" cy="530531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Always focus on our message and your story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If conversation drifts, find the opportunity to pivot back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/>
              <a:t>And: </a:t>
            </a:r>
            <a:r>
              <a:rPr lang="en-US" sz="3200" b="1"/>
              <a:t>Always report legislator feedback</a:t>
            </a:r>
            <a:r>
              <a:rPr lang="en-US" sz="3200"/>
              <a:t> to NAAF!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15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201E1-AAC3-4BE0-FF78-168894D21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EA9D4A1E-C280-7940-D82D-AFB84DAF8F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-916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Admin</a:t>
            </a:r>
            <a:endParaRPr/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8E15DFEB-F567-7520-B10C-A7081FE8AE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720956"/>
            <a:ext cx="11605529" cy="5437217"/>
          </a:xfrm>
          <a:prstGeom prst="rect">
            <a:avLst/>
          </a:prstGeom>
        </p:spPr>
        <p:txBody>
          <a:bodyPr lIns="45718" tIns="45718" rIns="45718" bIns="45718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Upcoming meeting schedule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NO meeting</a:t>
            </a:r>
            <a:r>
              <a:rPr lang="en-US"/>
              <a:t> in June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Next meeting scheduled for: </a:t>
            </a:r>
            <a:r>
              <a:rPr lang="en-US" b="1"/>
              <a:t>Thursday, July 9, at                               7pm EDT/4pm PDT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Help and feedback will be available as you get started!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Email Abby and/or Julie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Office hours</a:t>
            </a:r>
            <a:r>
              <a:rPr lang="en-US"/>
              <a:t> with Abby: </a:t>
            </a:r>
            <a:r>
              <a:rPr lang="en-US" b="1"/>
              <a:t>May 19 8:15 PM EDT/5:15 PM PDT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b="1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/>
              <a:t>All campaign info is available on the Resources page: </a:t>
            </a:r>
            <a:r>
              <a:rPr lang="en-US" sz="3000" dirty="0">
                <a:hlinkClick r:id="rId3"/>
              </a:rPr>
              <a:t>https://www.naaf.org/naaf-teen-advocacy-fellows-resources/</a:t>
            </a:r>
            <a:endParaRPr lang="en-US" sz="3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PW: </a:t>
            </a:r>
            <a:r>
              <a:rPr lang="en-US" b="1"/>
              <a:t>T@Fr0cks! </a:t>
            </a:r>
            <a:endParaRPr lang="en-US" b="1"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Campaign Status </a:t>
            </a:r>
            <a:r>
              <a:rPr lang="en-US" dirty="0" err="1"/>
              <a:t>toteboard</a:t>
            </a:r>
            <a:r>
              <a:rPr lang="en-US" dirty="0"/>
              <a:t> will be added soon</a:t>
            </a:r>
            <a:endParaRPr lang="en-US" b="1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807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7CD81-15A5-BEFB-A7FC-269051C96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DF994D57-4092-3313-562F-D5482999E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3" y="1720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Action: </a:t>
            </a:r>
            <a:r>
              <a:rPr lang="en-US" b="1"/>
              <a:t>Join TAF WhatsApp Group</a:t>
            </a:r>
          </a:p>
        </p:txBody>
      </p:sp>
      <p:sp>
        <p:nvSpPr>
          <p:cNvPr id="955" name="Content Placeholder 6">
            <a:extLst>
              <a:ext uri="{FF2B5EF4-FFF2-40B4-BE49-F238E27FC236}">
                <a16:creationId xmlns:a16="http://schemas.microsoft.com/office/drawing/2014/main" id="{C6C468F8-D1BC-EC69-72AA-C3A1ADCF3A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8643" y="961526"/>
            <a:ext cx="11605529" cy="5204082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/>
              <a:t>Goal:</a:t>
            </a:r>
            <a:r>
              <a:rPr lang="en-US" sz="3200"/>
              <a:t> Have real-time campaign conversation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Share ideas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Ask questions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Share meeting photos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Abby and NAAF team will participate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User agreement coming via email</a:t>
            </a:r>
            <a:endParaRPr lang="en-US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Parent and Fellow must sign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31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/>
          <p:cNvSpPr txBox="1">
            <a:spLocks noGrp="1"/>
          </p:cNvSpPr>
          <p:nvPr>
            <p:ph type="title"/>
          </p:nvPr>
        </p:nvSpPr>
        <p:spPr>
          <a:xfrm>
            <a:off x="368643" y="14270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Fellow Feature Format</a:t>
            </a:r>
            <a:endParaRPr/>
          </a:p>
        </p:txBody>
      </p:sp>
      <p:sp>
        <p:nvSpPr>
          <p:cNvPr id="955" name="Content Placeholder 6"/>
          <p:cNvSpPr txBox="1">
            <a:spLocks noGrp="1"/>
          </p:cNvSpPr>
          <p:nvPr>
            <p:ph type="body" idx="1"/>
          </p:nvPr>
        </p:nvSpPr>
        <p:spPr>
          <a:xfrm>
            <a:off x="368642" y="1652630"/>
            <a:ext cx="11124419" cy="4351338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Time limit: </a:t>
            </a:r>
            <a:r>
              <a:rPr lang="en-US" b="1"/>
              <a:t>2 minutes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Name, age, hometown/state, and grade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Question: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>
                <a:ea typeface="+mn-lt"/>
                <a:cs typeface="+mn-lt"/>
              </a:rPr>
              <a:t>What’s one thing you’re surprisingly good at?</a:t>
            </a:r>
            <a:endParaRPr b="1">
              <a:ea typeface="+mn-lt"/>
              <a:cs typeface="+mn-l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7FE7C-618C-EFEF-CF8B-EE9255A4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6E2AC7E0-8A1F-CDE8-3479-F64DED16F5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2" y="2151529"/>
            <a:ext cx="10515600" cy="17952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600" i="1"/>
              <a:t>Drawn to Action</a:t>
            </a:r>
            <a:br>
              <a:rPr lang="en-US" sz="6600" i="1"/>
            </a:br>
            <a:r>
              <a:rPr lang="en-US" sz="6600"/>
              <a:t>Update</a:t>
            </a:r>
            <a:endParaRPr sz="6600"/>
          </a:p>
        </p:txBody>
      </p:sp>
    </p:spTree>
    <p:extLst>
      <p:ext uri="{BB962C8B-B14F-4D97-AF65-F5344CB8AC3E}">
        <p14:creationId xmlns:p14="http://schemas.microsoft.com/office/powerpoint/2010/main" val="1574363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7FE7C-618C-EFEF-CF8B-EE9255A4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pictures of people and words&#10;&#10;AI-generated content may be incorrect.">
            <a:extLst>
              <a:ext uri="{FF2B5EF4-FFF2-40B4-BE49-F238E27FC236}">
                <a16:creationId xmlns:a16="http://schemas.microsoft.com/office/drawing/2014/main" id="{30044F3A-56A0-7A46-7D4A-F88B9BAA2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5" t="2308" r="-105" b="26548"/>
          <a:stretch>
            <a:fillRect/>
          </a:stretch>
        </p:blipFill>
        <p:spPr>
          <a:xfrm>
            <a:off x="2431571" y="172529"/>
            <a:ext cx="6430279" cy="59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631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9453-09A7-710E-3336-27A668B34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&amp;#39;s drawing of a person sitting at a desk&#10;&#10;AI-generated content may be incorrect.">
            <a:extLst>
              <a:ext uri="{FF2B5EF4-FFF2-40B4-BE49-F238E27FC236}">
                <a16:creationId xmlns:a16="http://schemas.microsoft.com/office/drawing/2014/main" id="{FFA34FA4-9507-A67D-C634-3A23D74D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217" y="129396"/>
            <a:ext cx="5358319" cy="613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857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4E7D-3574-2153-1DBD-BB4C554A1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Title 1">
            <a:extLst>
              <a:ext uri="{FF2B5EF4-FFF2-40B4-BE49-F238E27FC236}">
                <a16:creationId xmlns:a16="http://schemas.microsoft.com/office/drawing/2014/main" id="{27D95D77-A0A4-27D3-F60C-63380C3EA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642" y="2151529"/>
            <a:ext cx="10515600" cy="17952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600"/>
              <a:t>Storytelling Practice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934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496EF-C9DD-5EC2-CA6D-1C443375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loud with black text&#10;&#10;AI-generated content may be incorrect.">
            <a:extLst>
              <a:ext uri="{FF2B5EF4-FFF2-40B4-BE49-F238E27FC236}">
                <a16:creationId xmlns:a16="http://schemas.microsoft.com/office/drawing/2014/main" id="{5697FCDD-C3F0-8B75-2F8D-88D9C337C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38" y="1417366"/>
            <a:ext cx="8097877" cy="44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001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80EFA-54E8-43C7-D329-E6BF6DB2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2FDDAEAE-F6E3-0B03-B8F3-123E7200F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8" y="362015"/>
            <a:ext cx="12192000" cy="57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797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8_Office Theme">
  <a:themeElements>
    <a:clrScheme name="8_Office Theme">
      <a:dk1>
        <a:srgbClr val="162459"/>
      </a:dk1>
      <a:lt1>
        <a:srgbClr val="595443"/>
      </a:lt1>
      <a:dk2>
        <a:srgbClr val="A7A7A7"/>
      </a:dk2>
      <a:lt2>
        <a:srgbClr val="535353"/>
      </a:lt2>
      <a:accent1>
        <a:srgbClr val="162459"/>
      </a:accent1>
      <a:accent2>
        <a:srgbClr val="006B66"/>
      </a:accent2>
      <a:accent3>
        <a:srgbClr val="EAC040"/>
      </a:accent3>
      <a:accent4>
        <a:srgbClr val="DAE9E9"/>
      </a:accent4>
      <a:accent5>
        <a:srgbClr val="0C1432"/>
      </a:accent5>
      <a:accent6>
        <a:srgbClr val="115B24"/>
      </a:accent6>
      <a:hlink>
        <a:srgbClr val="0000FF"/>
      </a:hlink>
      <a:folHlink>
        <a:srgbClr val="FF00FF"/>
      </a:folHlink>
    </a:clrScheme>
    <a:fontScheme name="8_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8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9544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8_Office Theme">
  <a:themeElements>
    <a:clrScheme name="8_Office Theme">
      <a:dk1>
        <a:srgbClr val="162459"/>
      </a:dk1>
      <a:lt1>
        <a:srgbClr val="595443"/>
      </a:lt1>
      <a:dk2>
        <a:srgbClr val="A7A7A7"/>
      </a:dk2>
      <a:lt2>
        <a:srgbClr val="535353"/>
      </a:lt2>
      <a:accent1>
        <a:srgbClr val="162459"/>
      </a:accent1>
      <a:accent2>
        <a:srgbClr val="006B66"/>
      </a:accent2>
      <a:accent3>
        <a:srgbClr val="EAC040"/>
      </a:accent3>
      <a:accent4>
        <a:srgbClr val="DAE9E9"/>
      </a:accent4>
      <a:accent5>
        <a:srgbClr val="0C1432"/>
      </a:accent5>
      <a:accent6>
        <a:srgbClr val="115B24"/>
      </a:accent6>
      <a:hlink>
        <a:srgbClr val="0000FF"/>
      </a:hlink>
      <a:folHlink>
        <a:srgbClr val="FF00FF"/>
      </a:folHlink>
    </a:clrScheme>
    <a:fontScheme name="8_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8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9544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532F97A3DA7438936612D68DAFDF4" ma:contentTypeVersion="15" ma:contentTypeDescription="Create a new document." ma:contentTypeScope="" ma:versionID="d0e8583f436faa8fabf3ca88e5cc3d66">
  <xsd:schema xmlns:xsd="http://www.w3.org/2001/XMLSchema" xmlns:xs="http://www.w3.org/2001/XMLSchema" xmlns:p="http://schemas.microsoft.com/office/2006/metadata/properties" xmlns:ns2="0a4d3a6e-a40f-4afa-baf6-3f66ed4f2370" xmlns:ns3="5967dd84-ac4e-4eb8-9986-05e24dcfa4d5" targetNamespace="http://schemas.microsoft.com/office/2006/metadata/properties" ma:root="true" ma:fieldsID="b26f9ead3dc35f13ab5b1fb96f110f23" ns2:_="" ns3:_="">
    <xsd:import namespace="0a4d3a6e-a40f-4afa-baf6-3f66ed4f2370"/>
    <xsd:import namespace="5967dd84-ac4e-4eb8-9986-05e24dcfa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d3a6e-a40f-4afa-baf6-3f66ed4f23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c5e14ac-0a0d-4fc6-81fa-56f523d72e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7dd84-ac4e-4eb8-9986-05e24dcfa4d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3495d0c-0017-40e0-9067-0a6411f082c1}" ma:internalName="TaxCatchAll" ma:showField="CatchAllData" ma:web="5967dd84-ac4e-4eb8-9986-05e24dcfa4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4d3a6e-a40f-4afa-baf6-3f66ed4f2370">
      <Terms xmlns="http://schemas.microsoft.com/office/infopath/2007/PartnerControls"/>
    </lcf76f155ced4ddcb4097134ff3c332f>
    <TaxCatchAll xmlns="5967dd84-ac4e-4eb8-9986-05e24dcfa4d5" xsi:nil="true"/>
  </documentManagement>
</p:properties>
</file>

<file path=customXml/itemProps1.xml><?xml version="1.0" encoding="utf-8"?>
<ds:datastoreItem xmlns:ds="http://schemas.openxmlformats.org/officeDocument/2006/customXml" ds:itemID="{B4C6F7D9-4020-45FA-85DE-93A6DDB625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F1FD51-2941-41F4-90FA-169B04DD12CD}">
  <ds:schemaRefs>
    <ds:schemaRef ds:uri="0a4d3a6e-a40f-4afa-baf6-3f66ed4f2370"/>
    <ds:schemaRef ds:uri="5967dd84-ac4e-4eb8-9986-05e24dcfa4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3D42BF-F7E5-4790-8AD4-B18822A6BAD5}">
  <ds:schemaRefs>
    <ds:schemaRef ds:uri="0a4d3a6e-a40f-4afa-baf6-3f66ed4f2370"/>
    <ds:schemaRef ds:uri="5967dd84-ac4e-4eb8-9986-05e24dcfa4d5"/>
    <ds:schemaRef ds:uri="745a5047-a4ae-479b-8447-fb5cd4fd41a0"/>
    <ds:schemaRef ds:uri="e3d7bd44-1480-4006-aa8b-f9c52854b35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710</Words>
  <Application>Microsoft Office PowerPoint</Application>
  <PresentationFormat>Widescreen</PresentationFormat>
  <Paragraphs>143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8_Office Theme</vt:lpstr>
      <vt:lpstr>Teen Advocacy Fellows Program May 2026</vt:lpstr>
      <vt:lpstr>Guest Speaker: Jack Settleman</vt:lpstr>
      <vt:lpstr>Fellow Feature Format</vt:lpstr>
      <vt:lpstr>Drawn to Action Update</vt:lpstr>
      <vt:lpstr>PowerPoint Presentation</vt:lpstr>
      <vt:lpstr>PowerPoint Presentation</vt:lpstr>
      <vt:lpstr>Storytelling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Wig Legislation: Update</vt:lpstr>
      <vt:lpstr>PowerPoint Presentation</vt:lpstr>
      <vt:lpstr>Campaign Management</vt:lpstr>
      <vt:lpstr>Campaign Management</vt:lpstr>
      <vt:lpstr>Campaign Progress Report</vt:lpstr>
      <vt:lpstr>Upcoming Recesses</vt:lpstr>
      <vt:lpstr>Meeting Scheduling Review &amp; Questions</vt:lpstr>
      <vt:lpstr>Handling Legislator Pushback</vt:lpstr>
      <vt:lpstr>Expect Disagreement</vt:lpstr>
      <vt:lpstr>Lots of Reasons for Disagreement</vt:lpstr>
      <vt:lpstr>Stay Focused on Message &amp; Story</vt:lpstr>
      <vt:lpstr>Stay Focused on Message &amp; Story</vt:lpstr>
      <vt:lpstr>Stay Focused on Message &amp; Story</vt:lpstr>
      <vt:lpstr>Stay Focused on Message &amp; Story</vt:lpstr>
      <vt:lpstr>Admin</vt:lpstr>
      <vt:lpstr>Action: Join TAF WhatsApp 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Wallace</dc:creator>
  <cp:lastModifiedBy>Julie Wallace</cp:lastModifiedBy>
  <cp:revision>5</cp:revision>
  <dcterms:modified xsi:type="dcterms:W3CDTF">2026-05-14T13:11:10Z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0x010100B76532F97A3DA7438936612D68DAFDF4</vt:lpwstr>
  </property>
  <property fmtid="{D5CDD505-2E9C-101B-9397-08002B2CF9AE}" pid="3" name="MediaServiceImageTags">
    <vt:lpwstr/>
  </property>
</Properties>
</file>