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95" r:id="rId5"/>
    <p:sldId id="269" r:id="rId6"/>
    <p:sldId id="298" r:id="rId7"/>
    <p:sldId id="278" r:id="rId8"/>
    <p:sldId id="299" r:id="rId9"/>
    <p:sldId id="300" r:id="rId10"/>
    <p:sldId id="301" r:id="rId11"/>
    <p:sldId id="302" r:id="rId12"/>
    <p:sldId id="303" r:id="rId13"/>
    <p:sldId id="304" r:id="rId14"/>
    <p:sldId id="28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12E1D2-52ED-BAF9-84C7-B64C9774ACC8}" name="Mike Kondratick" initials="MOU" userId="Mike Kondratick" providerId="None"/>
  <p188:author id="{4ABF61DC-C42F-5C40-35CC-65C0741E9A2D}" name="Julie Wallace" initials="JW" userId="S::julie@naaf.org::d63d7423-fd05-4d94-8f2c-0135467f51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F7E8CD"/>
          </a:solidFill>
        </a:fill>
      </a:tcStyle>
    </a:wholeTbl>
    <a:band2H>
      <a:tcTxStyle/>
      <a:tcStyle>
        <a:tcBdr/>
        <a:fill>
          <a:solidFill>
            <a:srgbClr val="FBF4E8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D0CB"/>
          </a:solidFill>
        </a:fill>
      </a:tcStyle>
    </a:wholeTbl>
    <a:band2H>
      <a:tcTxStyle/>
      <a:tcStyle>
        <a:tcBdr/>
        <a:fill>
          <a:solidFill>
            <a:srgbClr val="E6E9E7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595443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443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2"/>
    <p:restoredTop sz="86926"/>
  </p:normalViewPr>
  <p:slideViewPr>
    <p:cSldViewPr snapToGrid="0">
      <p:cViewPr varScale="1">
        <p:scale>
          <a:sx n="80" d="100"/>
          <a:sy n="80" d="100"/>
        </p:scale>
        <p:origin x="12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1pPr>
    <a:lvl2pPr indent="2286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2pPr>
    <a:lvl3pPr indent="4572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3pPr>
    <a:lvl4pPr indent="6858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4pPr>
    <a:lvl5pPr indent="9144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5pPr>
    <a:lvl6pPr indent="11430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6pPr>
    <a:lvl7pPr indent="13716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7pPr>
    <a:lvl8pPr indent="16002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8pPr>
    <a:lvl9pPr indent="18288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96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001EB-E50D-D50C-1AB4-490121D87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4FD26-2A8A-606E-C02F-C8A958E57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911A0-191D-EFB6-E875-A0A23D99F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may be a few instances where you have more than 3 form submissions: “no response” or “cancelled.”</a:t>
            </a:r>
          </a:p>
          <a:p>
            <a:endParaRPr lang="en-US" dirty="0"/>
          </a:p>
          <a:p>
            <a:r>
              <a:rPr lang="en-US" dirty="0"/>
              <a:t>NAAF team will respond based on “help” question and status changing to “scheduled,” “completed,” or “no response.”</a:t>
            </a:r>
          </a:p>
        </p:txBody>
      </p:sp>
    </p:spTree>
    <p:extLst>
      <p:ext uri="{BB962C8B-B14F-4D97-AF65-F5344CB8AC3E}">
        <p14:creationId xmlns:p14="http://schemas.microsoft.com/office/powerpoint/2010/main" val="158404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04F0C-0D38-9879-F158-F3F87BD54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2D265-9163-04AF-CE5C-12044CAD7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A6F57D-96BC-60FB-FEBB-32B936FEB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For the vast majority of meetings!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In a few cases legislator responses (or lack thereof) may dictate more form submissions. Will cover this later in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0576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5A3BA-F254-5D14-CC7F-FB69A314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97B05-8C77-0322-9495-0EA14509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E3325-499F-187D-F67F-7D76B0C45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7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B75CB-C2E2-A296-00FB-37A3631DE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FA0E9-1F97-E80F-819B-457B6C847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B5D49-10A6-04EF-8923-E4B2FBF82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9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96D5C-14E6-DD56-5569-BF00B08D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DCEE-1FDD-9AE3-55CD-E7D3AD291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6E5F-5E0C-E5E2-E188-F3BA1FC26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1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77A54-9D69-41E5-0479-12F3B2A1C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78DDF-ED56-A075-BF0E-D5B43D2AE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52E30-08E4-5606-442B-75899630F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74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86C41-56D2-575E-1B8C-D5BF3D57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FD20C-31F6-CA1A-B44B-96FCBD55B1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E8E55-CFD8-11CC-ABD5-77AF515C0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EE0A5-5643-2F0C-CA25-CE475F29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ED02E-DA8A-1B54-A4A1-AB5A21418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FDB84-214B-00B5-FE56-333A9EC0A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D1231D7B-611A-F427-E1DC-D07E07CF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B44B574-D4B5-9D59-17CE-B67B78977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65FD1E9F-349F-13A6-BF42-4CCA89B75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170AD34-B729-0B6F-E473-4BCC7FB83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D9A0893-ADFC-6C22-630E-F15C4AFAC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5D26CCB1-0270-8ADE-36B9-6284FDD0C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7EE9ED9-8156-757C-3E25-F16B87F0C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A2E12269-A422-7667-F123-6C5AB3BE1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6FFF56F-3B7B-C239-23A6-34A17A52A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BE4813C-D8B7-81DD-03C5-BD8DD7153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C5B33993-2604-2D79-AF75-A9DDF36BA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0C4EF03F-8659-558D-06BA-EB759CB5C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B8742E16-C127-AB08-D6F7-FEFCC0709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AB2FD3CE-B9A6-5A35-D80D-4F9E2C18F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1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9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7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3373513" y="365125"/>
            <a:ext cx="7980286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0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394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itle Text"/>
          <p:cNvSpPr txBox="1">
            <a:spLocks noGrp="1"/>
          </p:cNvSpPr>
          <p:nvPr>
            <p:ph type="title"/>
          </p:nvPr>
        </p:nvSpPr>
        <p:spPr>
          <a:xfrm>
            <a:off x="3373513" y="365125"/>
            <a:ext cx="7980286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pic>
        <p:nvPicPr>
          <p:cNvPr id="406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5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31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4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5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33BA62B-EA34-85DD-2E04-45C51B103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C69727A-A9F0-851D-0111-ADF11BE09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424282E-0CE5-6627-4E1F-9328A6B6E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3E6749E-B190-1E6C-4074-6BF8683FA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7507E61-D87D-8B8C-C0C6-2731A7BA5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8A33CAC4-2B5B-34FF-B441-0B1DD576D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8CE36E8-B407-7B37-6231-EB8352511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E67D52D-2B50-6EFB-C913-CA4F0030B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6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6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56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6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8D665D84-5796-72BF-8DF7-DE7EBDDFB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0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78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579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2A97EE7-937D-EB71-BB14-71DF346AF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9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9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59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9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2FA2256-097E-393F-BD92-BD9B214AF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0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08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09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AD8151C-5A7C-380A-72CB-1A40168B5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2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2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2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2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C7795BE-17EF-4CBD-7945-4A13B132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8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1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39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40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6B99A39-F405-886E-6727-D03996ED1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5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5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5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6320860-1DC4-B46B-5B34-7D78EDDA9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5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68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66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67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6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389C48C8-8F26-67DC-E315-E07B6B1F7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4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82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83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8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8B3DADB-D4C0-1289-5943-7A9129E8B5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D967BA5-35E9-06B6-085E-0663523D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3E629C2-5428-C798-CD02-B19A2EF42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7CC519C8-E772-4615-0F73-DCA6CB9E6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D1512124-D69C-9DFE-F32A-B20416A47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7E20C7EE-6644-1BA3-E730-97F248A20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AD0FB85-347E-0047-A47F-66B52AF1E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998901E-C1CD-A375-233C-7ABC1E909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359D0F0-FB74-9897-572E-7BBC43879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29114DE8-6D17-A4C0-5B0F-24A6B46CC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8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57D6DFD-6951-6E3F-BA18-F5D26B888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2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3FD82322-9554-C63D-985B-1FDA0DFB6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6718231A-D192-298F-9751-21A86514D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1E3C6010-397C-2C94-4C17-FCE5BE7DF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8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44412DA9-67D1-403E-A4B2-A5F9D4FC2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8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779AD305-9150-A2F1-71A9-5E0B3464D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BE691846-4156-17FE-E6A2-A80890A1A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rgbClr val="FAFAFA"/>
            </a:gs>
            <a:gs pos="100000">
              <a:srgbClr val="CFCFC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1" cy="35066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5" r:id="rId59"/>
    <p:sldLayoutId id="2147483716" r:id="rId60"/>
    <p:sldLayoutId id="2147483717" r:id="rId61"/>
    <p:sldLayoutId id="2147483718" r:id="rId62"/>
    <p:sldLayoutId id="2147483719" r:id="rId63"/>
    <p:sldLayoutId id="2147483720" r:id="rId64"/>
    <p:sldLayoutId id="2147483721" r:id="rId6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@relateadvocacy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F4BE8E-43B3-45E5-3504-3947515A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38" y="2394400"/>
            <a:ext cx="11009723" cy="2069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Using the 2026</a:t>
            </a:r>
            <a:br>
              <a:rPr lang="en-US" b="1" dirty="0"/>
            </a:br>
            <a:r>
              <a:rPr lang="en-US" b="1" dirty="0"/>
              <a:t>Meeting Tracking Form</a:t>
            </a:r>
          </a:p>
        </p:txBody>
      </p:sp>
    </p:spTree>
    <p:extLst>
      <p:ext uri="{BB962C8B-B14F-4D97-AF65-F5344CB8AC3E}">
        <p14:creationId xmlns:p14="http://schemas.microsoft.com/office/powerpoint/2010/main" val="3476497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6184A-B353-3A51-6E73-5BC431F52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6A11537-9F9E-176F-5809-48242F1C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5" y="1095095"/>
            <a:ext cx="9788043" cy="5081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0D93A-073D-5927-8F52-00A890C8A8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15" y="191251"/>
            <a:ext cx="10310296" cy="775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Third and Final Email to Your Inbox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0726607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01E1-AAC3-4BE0-FF78-168894D21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EA9D4A1E-C280-7940-D82D-AFB84DAF8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1720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Admin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8E15DFEB-F567-7520-B10C-A7081FE8A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8643" y="801102"/>
            <a:ext cx="11605529" cy="5371095"/>
          </a:xfrm>
          <a:prstGeom prst="rect">
            <a:avLst/>
          </a:prstGeom>
        </p:spPr>
        <p:txBody>
          <a:bodyPr lIns="45718" tIns="45718" rIns="45718" bIns="45718" anchor="t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Other meeting statuses: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No response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" dirty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Use link in email received after request is made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00" dirty="0"/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Consider using if you don’t hear anything back on meeting scheduling    after about 8 weeks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Cancelled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Use only if a scheduled meeting is removed from the calendar with no new date provided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NAAF team will follow up based on form responses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Help and feedback will be available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Email Abby, Julie, or Mike (</a:t>
            </a:r>
            <a:r>
              <a:rPr lang="en-US" dirty="0">
                <a:hlinkClick r:id="rId3"/>
              </a:rPr>
              <a:t>mike@relateadvocacy.com</a:t>
            </a:r>
            <a:r>
              <a:rPr lang="en-US" dirty="0"/>
              <a:t>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980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/>
          <p:cNvSpPr txBox="1">
            <a:spLocks noGrp="1"/>
          </p:cNvSpPr>
          <p:nvPr>
            <p:ph type="title"/>
          </p:nvPr>
        </p:nvSpPr>
        <p:spPr>
          <a:xfrm>
            <a:off x="133115" y="1912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Thing: One Form for Each Legislator</a:t>
            </a:r>
            <a:endParaRPr dirty="0"/>
          </a:p>
        </p:txBody>
      </p:sp>
      <p:sp>
        <p:nvSpPr>
          <p:cNvPr id="955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354788" y="1749612"/>
            <a:ext cx="11124419" cy="4351338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We will track activity for each meeting; so: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/>
              <a:t>You will need to complete </a:t>
            </a:r>
            <a:r>
              <a:rPr lang="en-US" sz="3600" b="1" dirty="0"/>
              <a:t>a form for EACH legislator</a:t>
            </a:r>
            <a:r>
              <a:rPr lang="en-US" sz="3600" dirty="0"/>
              <a:t> for whom you are coordinating a meeting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D5A7-0C80-3C82-06E8-87C2F04A9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D58FC392-0EC6-0A86-7792-B101F83E96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15" y="191250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Thing: </a:t>
            </a:r>
            <a:br>
              <a:rPr lang="en-US" sz="4000" dirty="0"/>
            </a:br>
            <a:r>
              <a:rPr lang="en-US" sz="4000" dirty="0"/>
              <a:t>3 Submissions for Each Legislator’s Form</a:t>
            </a:r>
            <a:endParaRPr sz="4000"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022D44B1-21A5-8FF3-B075-F9F2133C7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115" y="2010870"/>
            <a:ext cx="11124419" cy="2625298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/>
              <a:t>First</a:t>
            </a:r>
            <a:r>
              <a:rPr lang="en-US" sz="3600" b="1" dirty="0"/>
              <a:t> submission: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DDA5B-07FA-67F7-474C-DCD9FFB28E17}"/>
              </a:ext>
            </a:extLst>
          </p:cNvPr>
          <p:cNvSpPr txBox="1"/>
          <p:nvPr/>
        </p:nvSpPr>
        <p:spPr>
          <a:xfrm>
            <a:off x="1219968" y="3429000"/>
            <a:ext cx="8341894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dirty="0"/>
              <a:t>Meeting is </a:t>
            </a:r>
            <a:r>
              <a:rPr lang="en-US" sz="4400" b="1" dirty="0"/>
              <a:t>requested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365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FE7C-618C-EFEF-CF8B-EE9255A40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DB5081D6-8106-8B5E-142F-E0F5DEE3E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770815"/>
            <a:ext cx="9788043" cy="50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63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21D57-DEA6-E01E-E8EF-975DDFA2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BEDCE4E9-A388-AE29-ED46-58B93E169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15" y="1912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Thing: 3 Submissions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C302C570-06F9-218A-4829-F1A768185C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4788" y="1749612"/>
            <a:ext cx="11124419" cy="4351338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/>
              <a:t>Second</a:t>
            </a:r>
            <a:r>
              <a:rPr lang="en-US" sz="3600" b="1" dirty="0"/>
              <a:t> submission: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Meeting gets </a:t>
            </a:r>
            <a:r>
              <a:rPr lang="en-US" sz="4800" b="1" dirty="0"/>
              <a:t>scheduled</a:t>
            </a:r>
            <a:endParaRPr lang="en-US" sz="4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26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51B4-B554-E298-4BE6-91B91C8F7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40347E6B-FBA6-2576-1F2B-87A3C00F3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66758"/>
            <a:ext cx="9788043" cy="5081116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5134D537-84E7-7A28-1579-9E78EE41FF87}"/>
              </a:ext>
            </a:extLst>
          </p:cNvPr>
          <p:cNvSpPr/>
          <p:nvPr/>
        </p:nvSpPr>
        <p:spPr>
          <a:xfrm>
            <a:off x="3561347" y="5408596"/>
            <a:ext cx="1556085" cy="365760"/>
          </a:xfrm>
          <a:prstGeom prst="leftArrow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648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5E8A-B965-F242-0622-B2D23B6FC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BCB08506-23E5-C46F-7347-BD2B37A8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5" y="1095095"/>
            <a:ext cx="9788043" cy="5081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F9925-65CA-2BE4-C68C-5016705DD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15" y="191251"/>
            <a:ext cx="10310296" cy="775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Second Email to Your Inbox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915160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FAB6B-4060-6278-66E6-AD9FC886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51059EB7-464A-740D-1339-D7D5897CC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15" y="1912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Thing: 3 Submissions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300EC559-EB0A-9D05-05CC-54C0C0D3C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4788" y="1749612"/>
            <a:ext cx="11124419" cy="4351338"/>
          </a:xfrm>
          <a:prstGeom prst="rect">
            <a:avLst/>
          </a:prstGeom>
        </p:spPr>
        <p:txBody>
          <a:bodyPr lIns="45718" tIns="45718" rIns="45718" bIns="45718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u="sng" dirty="0"/>
              <a:t>Third</a:t>
            </a:r>
            <a:r>
              <a:rPr lang="en-US" sz="3600" b="1" dirty="0"/>
              <a:t> submission: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800" dirty="0"/>
              <a:t>Meeting gets </a:t>
            </a:r>
            <a:r>
              <a:rPr lang="en-US" sz="4800" b="1" dirty="0"/>
              <a:t>completed</a:t>
            </a:r>
            <a:endParaRPr lang="en-US" sz="4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238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4FA34-750D-AF76-7BBC-4E92F4F68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12AF11E8-D14B-B161-C105-6922488E1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" y="1083644"/>
            <a:ext cx="9788043" cy="5081116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272DC2C6-4173-FFC4-FA2D-9106B3313D0E}"/>
              </a:ext>
            </a:extLst>
          </p:cNvPr>
          <p:cNvSpPr/>
          <p:nvPr/>
        </p:nvSpPr>
        <p:spPr>
          <a:xfrm>
            <a:off x="3433010" y="5527308"/>
            <a:ext cx="1556085" cy="365760"/>
          </a:xfrm>
          <a:prstGeom prst="leftArrow">
            <a:avLst/>
          </a:prstGeom>
          <a:solidFill>
            <a:srgbClr val="FFC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34706-67D5-A3E4-AF43-2FD9DA205A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15" y="191251"/>
            <a:ext cx="10310296" cy="775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Return to Second Email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312810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8_Office Theme">
  <a:themeElements>
    <a:clrScheme name="8_Office Theme">
      <a:dk1>
        <a:srgbClr val="162459"/>
      </a:dk1>
      <a:lt1>
        <a:srgbClr val="595443"/>
      </a:lt1>
      <a:dk2>
        <a:srgbClr val="A7A7A7"/>
      </a:dk2>
      <a:lt2>
        <a:srgbClr val="535353"/>
      </a:lt2>
      <a:accent1>
        <a:srgbClr val="162459"/>
      </a:accent1>
      <a:accent2>
        <a:srgbClr val="006B66"/>
      </a:accent2>
      <a:accent3>
        <a:srgbClr val="EAC040"/>
      </a:accent3>
      <a:accent4>
        <a:srgbClr val="DAE9E9"/>
      </a:accent4>
      <a:accent5>
        <a:srgbClr val="0C1432"/>
      </a:accent5>
      <a:accent6>
        <a:srgbClr val="115B24"/>
      </a:accent6>
      <a:hlink>
        <a:srgbClr val="0000FF"/>
      </a:hlink>
      <a:folHlink>
        <a:srgbClr val="FF00FF"/>
      </a:folHlink>
    </a:clrScheme>
    <a:fontScheme name="8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8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544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8_Office Theme">
      <a:dk1>
        <a:srgbClr val="162459"/>
      </a:dk1>
      <a:lt1>
        <a:srgbClr val="595443"/>
      </a:lt1>
      <a:dk2>
        <a:srgbClr val="A7A7A7"/>
      </a:dk2>
      <a:lt2>
        <a:srgbClr val="535353"/>
      </a:lt2>
      <a:accent1>
        <a:srgbClr val="162459"/>
      </a:accent1>
      <a:accent2>
        <a:srgbClr val="006B66"/>
      </a:accent2>
      <a:accent3>
        <a:srgbClr val="EAC040"/>
      </a:accent3>
      <a:accent4>
        <a:srgbClr val="DAE9E9"/>
      </a:accent4>
      <a:accent5>
        <a:srgbClr val="0C1432"/>
      </a:accent5>
      <a:accent6>
        <a:srgbClr val="115B24"/>
      </a:accent6>
      <a:hlink>
        <a:srgbClr val="0000FF"/>
      </a:hlink>
      <a:folHlink>
        <a:srgbClr val="FF00FF"/>
      </a:folHlink>
    </a:clrScheme>
    <a:fontScheme name="8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8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544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532F97A3DA7438936612D68DAFDF4" ma:contentTypeVersion="15" ma:contentTypeDescription="Create a new document." ma:contentTypeScope="" ma:versionID="d0e8583f436faa8fabf3ca88e5cc3d66">
  <xsd:schema xmlns:xsd="http://www.w3.org/2001/XMLSchema" xmlns:xs="http://www.w3.org/2001/XMLSchema" xmlns:p="http://schemas.microsoft.com/office/2006/metadata/properties" xmlns:ns2="0a4d3a6e-a40f-4afa-baf6-3f66ed4f2370" xmlns:ns3="5967dd84-ac4e-4eb8-9986-05e24dcfa4d5" targetNamespace="http://schemas.microsoft.com/office/2006/metadata/properties" ma:root="true" ma:fieldsID="b26f9ead3dc35f13ab5b1fb96f110f23" ns2:_="" ns3:_="">
    <xsd:import namespace="0a4d3a6e-a40f-4afa-baf6-3f66ed4f2370"/>
    <xsd:import namespace="5967dd84-ac4e-4eb8-9986-05e24dcfa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d3a6e-a40f-4afa-baf6-3f66ed4f2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c5e14ac-0a0d-4fc6-81fa-56f523d72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7dd84-ac4e-4eb8-9986-05e24dcfa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3495d0c-0017-40e0-9067-0a6411f082c1}" ma:internalName="TaxCatchAll" ma:showField="CatchAllData" ma:web="5967dd84-ac4e-4eb8-9986-05e24dcfa4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4d3a6e-a40f-4afa-baf6-3f66ed4f2370">
      <Terms xmlns="http://schemas.microsoft.com/office/infopath/2007/PartnerControls"/>
    </lcf76f155ced4ddcb4097134ff3c332f>
    <TaxCatchAll xmlns="5967dd84-ac4e-4eb8-9986-05e24dcfa4d5" xsi:nil="true"/>
  </documentManagement>
</p:properties>
</file>

<file path=customXml/itemProps1.xml><?xml version="1.0" encoding="utf-8"?>
<ds:datastoreItem xmlns:ds="http://schemas.openxmlformats.org/officeDocument/2006/customXml" ds:itemID="{84F1FD51-2941-41F4-90FA-169B04DD1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d3a6e-a40f-4afa-baf6-3f66ed4f2370"/>
    <ds:schemaRef ds:uri="5967dd84-ac4e-4eb8-9986-05e24dcfa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6F7D9-4020-45FA-85DE-93A6DDB625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3D42BF-F7E5-4790-8AD4-B18822A6BAD5}">
  <ds:schemaRefs>
    <ds:schemaRef ds:uri="0a4d3a6e-a40f-4afa-baf6-3f66ed4f2370"/>
    <ds:schemaRef ds:uri="5967dd84-ac4e-4eb8-9986-05e24dcfa4d5"/>
    <ds:schemaRef ds:uri="745a5047-a4ae-479b-8447-fb5cd4fd41a0"/>
    <ds:schemaRef ds:uri="e3d7bd44-1480-4006-aa8b-f9c52854b35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50753</TotalTime>
  <Words>252</Words>
  <Application>Microsoft Office PowerPoint</Application>
  <PresentationFormat>Widescreen</PresentationFormat>
  <Paragraphs>48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8_Office Theme</vt:lpstr>
      <vt:lpstr>Using the 2026 Meeting Tracking Form</vt:lpstr>
      <vt:lpstr>1st Thing: One Form for Each Legislator</vt:lpstr>
      <vt:lpstr>2nd Thing:  3 Submissions for Each Legislator’s Form</vt:lpstr>
      <vt:lpstr>PowerPoint Presentation</vt:lpstr>
      <vt:lpstr>2nd Thing: 3 Submissions</vt:lpstr>
      <vt:lpstr>PowerPoint Presentation</vt:lpstr>
      <vt:lpstr>Second Email to Your Inbox</vt:lpstr>
      <vt:lpstr>2nd Thing: 3 Submissions</vt:lpstr>
      <vt:lpstr>Return to Second Email</vt:lpstr>
      <vt:lpstr>Third and Final Email to Your Inbox</vt:lpstr>
      <vt:lpstr>Admin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Mike Kondratick</cp:lastModifiedBy>
  <cp:revision>117</cp:revision>
  <cp:lastPrinted>2026-03-16T12:21:56Z</cp:lastPrinted>
  <dcterms:modified xsi:type="dcterms:W3CDTF">2026-03-24T13:20:08Z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0x010100B76532F97A3DA7438936612D68DAFDF4</vt:lpwstr>
  </property>
  <property fmtid="{D5CDD505-2E9C-101B-9397-08002B2CF9AE}" pid="3" name="MediaServiceImageTags">
    <vt:lpwstr/>
  </property>
</Properties>
</file>