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90" r:id="rId5"/>
    <p:sldId id="298" r:id="rId6"/>
    <p:sldId id="319" r:id="rId7"/>
    <p:sldId id="277" r:id="rId8"/>
    <p:sldId id="312" r:id="rId9"/>
    <p:sldId id="313" r:id="rId10"/>
    <p:sldId id="310" r:id="rId11"/>
    <p:sldId id="321" r:id="rId12"/>
    <p:sldId id="275" r:id="rId13"/>
    <p:sldId id="315" r:id="rId14"/>
    <p:sldId id="320" r:id="rId15"/>
    <p:sldId id="316" r:id="rId16"/>
    <p:sldId id="294" r:id="rId17"/>
    <p:sldId id="317" r:id="rId18"/>
    <p:sldId id="311" r:id="rId19"/>
    <p:sldId id="318" r:id="rId20"/>
    <p:sldId id="314" r:id="rId21"/>
    <p:sldId id="309" r:id="rId22"/>
    <p:sldId id="307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12E1D2-52ED-BAF9-84C7-B64C9774ACC8}" name="Mike Kondratick" initials="MOU" userId="Mike Kondratic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rgbClr val="CACBD0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381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381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rgbClr val="F7E8CD"/>
          </a:solidFill>
        </a:fill>
      </a:tcStyle>
    </a:wholeTbl>
    <a:band2H>
      <a:tcTxStyle/>
      <a:tcStyle>
        <a:tcBdr/>
        <a:fill>
          <a:solidFill>
            <a:srgbClr val="FBF4E8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381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381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rgbClr val="CAD0CB"/>
          </a:solidFill>
        </a:fill>
      </a:tcStyle>
    </a:wholeTbl>
    <a:band2H>
      <a:tcTxStyle/>
      <a:tcStyle>
        <a:tcBdr/>
        <a:fill>
          <a:solidFill>
            <a:srgbClr val="E6E9E7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381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381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9"/>
          </a:solidFill>
        </a:fill>
      </a:tcStyle>
    </a:wholeTbl>
    <a:band2H>
      <a:tcTxStyle/>
      <a:tcStyle>
        <a:tcBdr/>
        <a:fill>
          <a:solidFill>
            <a:srgbClr val="595443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95443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rgbClr val="CACBD0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38100" cap="flat">
              <a:solidFill>
                <a:srgbClr val="595443"/>
              </a:solidFill>
              <a:prstDash val="solid"/>
              <a:round/>
            </a:ln>
          </a:top>
          <a:bottom>
            <a:ln w="127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595443"/>
        </a:fontRef>
        <a:srgbClr val="595443"/>
      </a:tcTxStyle>
      <a:tcStyle>
        <a:tcBdr>
          <a:left>
            <a:ln w="12700" cap="flat">
              <a:solidFill>
                <a:srgbClr val="595443"/>
              </a:solidFill>
              <a:prstDash val="solid"/>
              <a:round/>
            </a:ln>
          </a:left>
          <a:right>
            <a:ln w="12700" cap="flat">
              <a:solidFill>
                <a:srgbClr val="595443"/>
              </a:solidFill>
              <a:prstDash val="solid"/>
              <a:round/>
            </a:ln>
          </a:right>
          <a:top>
            <a:ln w="12700" cap="flat">
              <a:solidFill>
                <a:srgbClr val="595443"/>
              </a:solidFill>
              <a:prstDash val="solid"/>
              <a:round/>
            </a:ln>
          </a:top>
          <a:bottom>
            <a:ln w="38100" cap="flat">
              <a:solidFill>
                <a:srgbClr val="595443"/>
              </a:solidFill>
              <a:prstDash val="solid"/>
              <a:round/>
            </a:ln>
          </a:bottom>
          <a:insideH>
            <a:ln w="12700" cap="flat">
              <a:solidFill>
                <a:srgbClr val="595443"/>
              </a:solidFill>
              <a:prstDash val="solid"/>
              <a:round/>
            </a:ln>
          </a:insideH>
          <a:insideV>
            <a:ln w="12700" cap="flat">
              <a:solidFill>
                <a:srgbClr val="59544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4"/>
    <p:restoredTop sz="79700"/>
  </p:normalViewPr>
  <p:slideViewPr>
    <p:cSldViewPr snapToGrid="0">
      <p:cViewPr varScale="1">
        <p:scale>
          <a:sx n="72" d="100"/>
          <a:sy n="72" d="100"/>
        </p:scale>
        <p:origin x="44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03" name="Shape 9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1pPr>
    <a:lvl2pPr indent="2286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2pPr>
    <a:lvl3pPr indent="4572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3pPr>
    <a:lvl4pPr indent="6858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4pPr>
    <a:lvl5pPr indent="9144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5pPr>
    <a:lvl6pPr indent="11430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6pPr>
    <a:lvl7pPr indent="13716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7pPr>
    <a:lvl8pPr indent="16002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8pPr>
    <a:lvl9pPr indent="1828800" latinLnBrk="0">
      <a:defRPr sz="1200">
        <a:solidFill>
          <a:schemeClr val="accent1"/>
        </a:solidFill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3BD98-B280-9F38-FAD5-4334FF82F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961CED-B80F-C722-96FB-E79F7A2CC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649850-1B31-338C-260F-B92C43E5E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90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B45E2-1B54-ECB0-D80E-9F54C2AF8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308484-C9C2-7639-AC8B-D5027BD22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845ABD-BBD4-7AA1-445A-EF2E443BE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4836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EF18C-25B7-C4FE-6952-EEAD9AEB9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16961-F048-3999-AE90-E05B2D95CE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9ACD23-CD82-F4CC-7E48-AFFDD5074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Prepare for a meeting that’s half the length, just in case</a:t>
            </a:r>
          </a:p>
        </p:txBody>
      </p:sp>
    </p:spTree>
    <p:extLst>
      <p:ext uri="{BB962C8B-B14F-4D97-AF65-F5344CB8AC3E}">
        <p14:creationId xmlns:p14="http://schemas.microsoft.com/office/powerpoint/2010/main" val="22568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21DB6-CCEE-EE52-423D-1921F0A97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7FDDC-DABC-9A2A-2084-920E389B4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3FB87-1CE0-B14B-9A0C-CB2FD00D3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2-week content deadline allows enough time for review and any potential edits/changes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We will review Meeting Tracking form next month</a:t>
            </a:r>
          </a:p>
        </p:txBody>
      </p:sp>
    </p:spTree>
    <p:extLst>
      <p:ext uri="{BB962C8B-B14F-4D97-AF65-F5344CB8AC3E}">
        <p14:creationId xmlns:p14="http://schemas.microsoft.com/office/powerpoint/2010/main" val="3278144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0FAA8-E1D8-C1AC-F82F-5186BC459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2D08C-D4BA-0033-9017-B696D4EA0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187D66-6C7C-BB5C-AC84-32936B093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Staff will very likely attend the meeting…that’s good!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sure to get the staff member’s card…now you have a live person with whom to communicate!</a:t>
            </a:r>
          </a:p>
        </p:txBody>
      </p:sp>
    </p:spTree>
    <p:extLst>
      <p:ext uri="{BB962C8B-B14F-4D97-AF65-F5344CB8AC3E}">
        <p14:creationId xmlns:p14="http://schemas.microsoft.com/office/powerpoint/2010/main" val="4257472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150F0-E199-0903-152A-2D9C6371A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34F66F-9EB1-B7FF-06AD-84F556D07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E6F40C-27B8-A50F-525F-31EF9BB07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1612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E7F0A-8C8C-BB5F-75B7-1CBDB0653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3F072E-774D-ADF1-C63C-B67588EE2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C3E22D-D8D1-94FE-339B-13F1ED39B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templates on TAF resource webpage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Remember: NAAF staff will always ensure you have all of the information you need to complete your activities.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Where your meeting leaves off is where NAAF’s next interaction will begin</a:t>
            </a:r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6276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86A0F-EDB9-EBB7-6637-8C7354FE2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4A6941-0713-BD3B-8D07-89B4227CE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2552A-F7A6-E314-4566-B6F1B8DAB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0503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491C4-07A9-613F-40D1-B241C302E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FBB0F-2723-B406-34ED-E99A83D84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FA018-99ED-7655-3848-317AA3373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Resource webpage materials include: scheduling guide, meeting request templates, meeting prep guides, thank you note templates, and, soon, the leave behind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will review page 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Meeting Tracking form will be reviewed next month</a:t>
            </a:r>
          </a:p>
        </p:txBody>
      </p:sp>
    </p:spTree>
    <p:extLst>
      <p:ext uri="{BB962C8B-B14F-4D97-AF65-F5344CB8AC3E}">
        <p14:creationId xmlns:p14="http://schemas.microsoft.com/office/powerpoint/2010/main" val="268141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50A7F-4A20-9993-6C40-225BB86B2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3E333F-6B26-5A5C-4C97-488DE3A23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C4585F-3DCC-0408-A6AD-8311B7901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41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AC182-C79C-11A6-32B3-ECAAE44C5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97154F-4A31-E797-F39B-34882219C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B02A26-1B19-999F-0EFE-AD6FF4E18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8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34B80-3474-C97F-4F2B-B59FCDC3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9D42C2-A332-61EE-1B32-974102279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516BC1-289C-571A-06F5-5E6DB6E50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Set-up poll: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30%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50%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70%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90%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 CMF study of Capitol Hill staffers.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Member/Senator has not already arrived at a firm decision on an issue, how much influence might the following advocacy strategies directed to the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Washington office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on his/her decision?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9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81E50-2842-8DCE-DE40-1463F4A20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91B8A-A6D7-161B-C53A-05F259E2ED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A768F6-65A4-CBE3-A3EA-8B8FE4A2A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“In-Person Issue Visits from Constituents” ranked highest at 94%.</a:t>
            </a:r>
          </a:p>
        </p:txBody>
      </p:sp>
    </p:spTree>
    <p:extLst>
      <p:ext uri="{BB962C8B-B14F-4D97-AF65-F5344CB8AC3E}">
        <p14:creationId xmlns:p14="http://schemas.microsoft.com/office/powerpoint/2010/main" val="3660444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Being present with legislators and staff matters. Building personal relationships with legislators is the core of NAAF’s public affairs strategy.</a:t>
            </a:r>
          </a:p>
        </p:txBody>
      </p:sp>
    </p:spTree>
    <p:extLst>
      <p:ext uri="{BB962C8B-B14F-4D97-AF65-F5344CB8AC3E}">
        <p14:creationId xmlns:p14="http://schemas.microsoft.com/office/powerpoint/2010/main" val="81174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FAAE1-3AE6-0F89-91E9-B03723590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1A5FC-6153-437C-14EE-4E590ABB1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747F3-9B86-40D0-BF13-56BB0334E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789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DE678-891F-0733-7CC3-FF69DD41D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BB1F60-B689-A7BF-69C3-162FDAC8A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AF2AA-C8EC-6A6C-E065-5D88839B3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Some leaders may reach out with words of encouragement.</a:t>
            </a:r>
          </a:p>
        </p:txBody>
      </p:sp>
    </p:spTree>
    <p:extLst>
      <p:ext uri="{BB962C8B-B14F-4D97-AF65-F5344CB8AC3E}">
        <p14:creationId xmlns:p14="http://schemas.microsoft.com/office/powerpoint/2010/main" val="349026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D5F54-C3F2-478F-4EB2-A85F848B2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7E262B-5FD3-B11A-5601-702BD450B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95583A-957E-8D28-F3B8-C0B0103E1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1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7C87A-62D3-1CD1-8E9B-6D4980CF3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9F2E18-D88F-369E-D337-0497D6037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68C74-2F78-7B4D-5B67-EC59D966D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Link was provided in your meeting reminder email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Site password was also included in meeting reminder email</a:t>
            </a:r>
          </a:p>
        </p:txBody>
      </p:sp>
    </p:spTree>
    <p:extLst>
      <p:ext uri="{BB962C8B-B14F-4D97-AF65-F5344CB8AC3E}">
        <p14:creationId xmlns:p14="http://schemas.microsoft.com/office/powerpoint/2010/main" val="72642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Scheduler sits in DC office. They will provide guidance on what’s needed to document request. Real goal is to begin standing out from all other requests.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 which district office (or virtual) you want to meet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Recognize that schedulers are overwhelmed!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This is the longest part of the process! Don’t be discouraged.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Getting a meeting is much like passing legislation: The persistent are rewarded!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NAAF staff can help if it seems like you’re stuck</a:t>
            </a:r>
          </a:p>
        </p:txBody>
      </p:sp>
    </p:spTree>
    <p:extLst>
      <p:ext uri="{BB962C8B-B14F-4D97-AF65-F5344CB8AC3E}">
        <p14:creationId xmlns:p14="http://schemas.microsoft.com/office/powerpoint/2010/main" val="291822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1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18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9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D1231D7B-611A-F427-E1DC-D07E07CF0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31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32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3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9B44B574-D4B5-9D59-17CE-B67B78977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59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60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61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65FD1E9F-349F-13A6-BF42-4CCA89B75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74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7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7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B170AD34-B729-0B6F-E473-4BCC7FB83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8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88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9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FD9A0893-ADFC-6C22-630E-F15C4AFAC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99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00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01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0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0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5D26CCB1-0270-8ADE-36B9-6284FDD0CC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14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1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1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1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7EE9ED9-8156-757C-3E25-F16B87F0C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ection Header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53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A2E12269-A422-7667-F123-6C5AB3BE1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wo Content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65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96FFF56F-3B7B-C239-23A6-34A17A52A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mparison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7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7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9BE4813C-D8B7-81DD-03C5-BD8DD7153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Only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90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2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C5B33993-2604-2D79-AF75-A9DDF36BAA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01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0C4EF03F-8659-558D-06BA-EB759CB5C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ntent with Caption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11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1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B8742E16-C127-AB08-D6F7-FEFCC0709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Picture with Caption">
    <p:bg>
      <p:bgPr>
        <a:gradFill flip="none" rotWithShape="1">
          <a:gsLst>
            <a:gs pos="0">
              <a:schemeClr val="accent2"/>
            </a:gs>
            <a:gs pos="64000">
              <a:srgbClr val="182863"/>
            </a:gs>
            <a:gs pos="100000">
              <a:srgbClr val="3F5DD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24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32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AB2FD3CE-B9A6-5A35-D80D-4F9E2C18FE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3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33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41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9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63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7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76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37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Title Text"/>
          <p:cNvSpPr txBox="1">
            <a:spLocks noGrp="1"/>
          </p:cNvSpPr>
          <p:nvPr>
            <p:ph type="title"/>
          </p:nvPr>
        </p:nvSpPr>
        <p:spPr>
          <a:xfrm>
            <a:off x="3373513" y="365125"/>
            <a:ext cx="7980286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80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89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39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pic>
        <p:nvPicPr>
          <p:cNvPr id="394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03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40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Title Text"/>
          <p:cNvSpPr txBox="1">
            <a:spLocks noGrp="1"/>
          </p:cNvSpPr>
          <p:nvPr>
            <p:ph type="title"/>
          </p:nvPr>
        </p:nvSpPr>
        <p:spPr>
          <a:xfrm>
            <a:off x="3373513" y="365125"/>
            <a:ext cx="7980286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pic>
        <p:nvPicPr>
          <p:cNvPr id="406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15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41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26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42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31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40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pic>
        <p:nvPicPr>
          <p:cNvPr id="4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7" y="175214"/>
            <a:ext cx="2739958" cy="2625692"/>
          </a:xfrm>
          <a:prstGeom prst="rect">
            <a:avLst/>
          </a:prstGeom>
          <a:ln w="12700">
            <a:miter lim="400000"/>
          </a:ln>
        </p:spPr>
      </p:pic>
      <p:sp>
        <p:nvSpPr>
          <p:cNvPr id="44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4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4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5" name="NAAF-TMLogo-Green (1).png" descr="NAAF-TMLogo-Green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295" y="5252018"/>
            <a:ext cx="2266888" cy="883690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6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6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F33BA62B-EA34-85DD-2E04-45C51B103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78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7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2C69727A-A9F0-851D-0111-ADF11BE09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90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424282E-0CE5-6627-4E1F-9328A6B6E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0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03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B3E6749E-B190-1E6C-4074-6BF8683FA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15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7507E61-D87D-8B8C-C0C6-2731A7BA5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2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8A33CAC4-2B5B-34FF-B441-0B1DD576D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36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3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5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98CE36E8-B407-7B37-6231-EB8352511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49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5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55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E67D52D-2B50-6EFB-C913-CA4F0030B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6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565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563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564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66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8D665D84-5796-72BF-8DF7-DE7EBDDFBA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77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580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578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579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8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B2A97EE7-937D-EB71-BB14-71DF346AF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9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595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593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594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96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2FA2256-097E-393F-BD92-BD9B214AF3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07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610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08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609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1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AD8151C-5A7C-380A-72CB-1A40168B5D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2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625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23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624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2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FC7795BE-17EF-4CBD-7945-4A13B132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38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641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39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640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C6B99A39-F405-886E-6727-D03996ED19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52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655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53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654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96320860-1DC4-B46B-5B34-7D78EDDA9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65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668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66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667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69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6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389C48C8-8F26-67DC-E315-E07B6B1F73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Flowchart: Connector 8"/>
          <p:cNvSpPr/>
          <p:nvPr/>
        </p:nvSpPr>
        <p:spPr>
          <a:xfrm>
            <a:off x="9974426" y="-325527"/>
            <a:ext cx="2858263" cy="2706866"/>
          </a:xfrm>
          <a:prstGeom prst="ellipse">
            <a:avLst/>
          </a:prstGeom>
          <a:ln w="28575">
            <a:solidFill>
              <a:schemeClr val="accent2"/>
            </a:solidFill>
            <a:prstDash val="dash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81" name="Flowchart: Connector 9"/>
          <p:cNvSpPr/>
          <p:nvPr/>
        </p:nvSpPr>
        <p:spPr>
          <a:xfrm>
            <a:off x="10534198" y="551901"/>
            <a:ext cx="2436095" cy="2232742"/>
          </a:xfrm>
          <a:prstGeom prst="ellipse">
            <a:avLst/>
          </a:prstGeom>
          <a:ln w="28575">
            <a:solidFill>
              <a:schemeClr val="accent2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684" name="Picture 2"/>
          <p:cNvGrpSpPr/>
          <p:nvPr/>
        </p:nvGrpSpPr>
        <p:grpSpPr>
          <a:xfrm>
            <a:off x="8200462" y="457100"/>
            <a:ext cx="3547929" cy="2664428"/>
            <a:chOff x="0" y="0"/>
            <a:chExt cx="3547928" cy="2664427"/>
          </a:xfrm>
        </p:grpSpPr>
        <p:sp>
          <p:nvSpPr>
            <p:cNvPr id="682" name="Rectangle"/>
            <p:cNvSpPr/>
            <p:nvPr/>
          </p:nvSpPr>
          <p:spPr>
            <a:xfrm rot="407189">
              <a:off x="123769" y="186978"/>
              <a:ext cx="3300389" cy="229047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 dirty="0"/>
            </a:p>
          </p:txBody>
        </p:sp>
        <p:pic>
          <p:nvPicPr>
            <p:cNvPr id="683" name="image3.jpeg" descr="image3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07189">
              <a:off x="123769" y="186978"/>
              <a:ext cx="3300389" cy="2290470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68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68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28B3DADB-D4C0-1289-5943-7A9129E8B5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D967BA5-35E9-06B6-085E-0663523D1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1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7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23E629C2-5428-C798-CD02-B19A2EF425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7CC519C8-E772-4615-0F73-DCA6CB9E6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D1512124-D69C-9DFE-F32A-B20416A47A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7E20C7EE-6644-1BA3-E730-97F248A20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FAD0FB85-347E-0047-A47F-66B52AF1E7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998901E-C1CD-A375-233C-7ABC1E909D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533" y="183688"/>
            <a:ext cx="2159002" cy="2115418"/>
          </a:xfrm>
          <a:prstGeom prst="rect">
            <a:avLst/>
          </a:prstGeom>
          <a:ln w="12700">
            <a:miter lim="400000"/>
          </a:ln>
        </p:spPr>
      </p:pic>
      <p:sp>
        <p:nvSpPr>
          <p:cNvPr id="7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8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7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Green (1).png" descr="NAAF-TMLogo-Green (1).png">
            <a:extLst>
              <a:ext uri="{FF2B5EF4-FFF2-40B4-BE49-F238E27FC236}">
                <a16:creationId xmlns:a16="http://schemas.microsoft.com/office/drawing/2014/main" id="{0359D0F0-FB74-9897-572E-7BBC43879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2833" y="5516217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96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797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7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29114DE8-6D17-A4C0-5B0F-24A6B46CC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20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82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8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98A9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957D6DFD-6951-6E3F-BA18-F5D26B888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32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8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3FD82322-9554-C63D-985B-1FDA0DFB6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44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84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8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6718231A-D192-298F-9751-21A86514D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57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8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1E3C6010-397C-2C94-4C17-FCE5BE7DF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68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8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44412DA9-67D1-403E-A4B2-A5F9D4FC26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78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879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779AD305-9150-A2F1-71A9-5E0B3464D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gradFill flip="none" rotWithShape="1">
          <a:gsLst>
            <a:gs pos="15000">
              <a:srgbClr val="13204E"/>
            </a:gs>
            <a:gs pos="91000">
              <a:srgbClr val="146C2B"/>
            </a:gs>
            <a:gs pos="100000">
              <a:srgbClr val="0A371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91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89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9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" name="NAAF-TMLogo-White.png" descr="NAAF-TMLogo-White.png">
            <a:extLst>
              <a:ext uri="{FF2B5EF4-FFF2-40B4-BE49-F238E27FC236}">
                <a16:creationId xmlns:a16="http://schemas.microsoft.com/office/drawing/2014/main" id="{BE691846-4156-17FE-E6A2-A80890A1A3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2833" y="5529655"/>
            <a:ext cx="1603986" cy="625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50000">
              <a:srgbClr val="FAFAFA"/>
            </a:gs>
            <a:gs pos="100000">
              <a:srgbClr val="CFCFC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6400800"/>
            <a:ext cx="12192003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3" name="Rectangle 7"/>
          <p:cNvSpPr/>
          <p:nvPr/>
        </p:nvSpPr>
        <p:spPr>
          <a:xfrm>
            <a:off x="-2" y="6334316"/>
            <a:ext cx="12192005" cy="66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58411" cy="35066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5" r:id="rId59"/>
    <p:sldLayoutId id="2147483716" r:id="rId60"/>
    <p:sldLayoutId id="2147483717" r:id="rId61"/>
    <p:sldLayoutId id="2147483718" r:id="rId62"/>
    <p:sldLayoutId id="2147483719" r:id="rId63"/>
    <p:sldLayoutId id="2147483720" r:id="rId64"/>
    <p:sldLayoutId id="2147483721" r:id="rId6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af.org/naaf-teen-advocacy-fellows-resourc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63B8-1A8B-3EE8-E469-9EF259B1A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EB4B5449-5B5D-8806-689C-5F3A8BF8AE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229" y="1922929"/>
            <a:ext cx="9029541" cy="301214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Legislator Meetings That Matter</a:t>
            </a:r>
            <a:endParaRPr sz="7200" b="1" dirty="0"/>
          </a:p>
        </p:txBody>
      </p:sp>
    </p:spTree>
    <p:extLst>
      <p:ext uri="{BB962C8B-B14F-4D97-AF65-F5344CB8AC3E}">
        <p14:creationId xmlns:p14="http://schemas.microsoft.com/office/powerpoint/2010/main" val="110075048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C473B-94BB-04A2-4DB0-BCCB177C9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ACB4EDAD-CDFB-15A3-AEF5-635A3C9DB2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332" y="12477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Meeting Request Materials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D2167A9D-20E6-6AE9-78DD-2448758090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9332" y="1826856"/>
            <a:ext cx="1081422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Step-by-step scheduling guide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Meeting request information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Supports both calls and emails to staff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224939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ECFA5-BF74-5D65-E476-C6CAE957F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C2A3EC0B-6044-D26A-55D7-54516D2176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643" y="-7244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Step 2: Preparing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6A4B3FAD-86B7-15D5-3CE4-6B629EC399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93987" y="1322897"/>
            <a:ext cx="11604025" cy="475323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The most important message is </a:t>
            </a:r>
            <a:r>
              <a:rPr lang="en-US" sz="3200" b="1" dirty="0"/>
              <a:t>your story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Include your content piece, if applicable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Know</a:t>
            </a:r>
            <a:r>
              <a:rPr lang="en-US" sz="3200" dirty="0"/>
              <a:t> </a:t>
            </a:r>
            <a:r>
              <a:rPr lang="en-US" sz="3200" b="1" dirty="0"/>
              <a:t>the issue</a:t>
            </a:r>
            <a:r>
              <a:rPr lang="en-US" sz="3200" dirty="0"/>
              <a:t> the wig bill is solving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NAAF will provide </a:t>
            </a:r>
            <a:r>
              <a:rPr lang="en-US" sz="3200" b="1" dirty="0"/>
              <a:t>talking points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b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Be ready for a </a:t>
            </a:r>
            <a:r>
              <a:rPr lang="en-US" sz="3200" b="1" dirty="0"/>
              <a:t>quick change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416137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B0836-03D3-E846-D507-8F75C1BFE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0CA7F90B-DA78-CD35-9A94-7949E792C8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332" y="12477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Prep Materials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A6C88344-0513-DC85-19AD-533E628E94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9332" y="1450341"/>
            <a:ext cx="1081422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Legislator meeting prep guide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Meeting “Dos and Don’ts”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i="1" dirty="0"/>
              <a:t>Drawn to Action </a:t>
            </a:r>
            <a:r>
              <a:rPr lang="en-US" sz="3200" dirty="0"/>
              <a:t>piece due to Julie and Abby </a:t>
            </a:r>
            <a:r>
              <a:rPr lang="en-US" sz="3200" b="1" dirty="0"/>
              <a:t>2 weeks prior to your meeting date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Use Meeting Tracking 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0572376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2FF7F-C0BC-8726-B468-46DF9C44B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DA8C9EAC-F4EE-281F-EB82-24125275D5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643" y="14270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Step 3: Executing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6F888A6C-7FF8-2522-65D4-9F6F3E53AF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9332" y="1634701"/>
            <a:ext cx="10814222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Arrive </a:t>
            </a:r>
            <a:r>
              <a:rPr lang="en-US" sz="3200" b="1" dirty="0"/>
              <a:t>15 minutes</a:t>
            </a:r>
            <a:r>
              <a:rPr lang="en-US" sz="3200" dirty="0"/>
              <a:t> early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Deliver </a:t>
            </a:r>
            <a:r>
              <a:rPr lang="en-US" sz="3200" b="1" dirty="0"/>
              <a:t>your story </a:t>
            </a:r>
            <a:r>
              <a:rPr lang="en-US" sz="3200" dirty="0"/>
              <a:t>and stay </a:t>
            </a:r>
            <a:r>
              <a:rPr lang="en-US" sz="3200" b="1" dirty="0"/>
              <a:t>on message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If you don’t have an answer…</a:t>
            </a:r>
            <a:r>
              <a:rPr lang="en-US" sz="3200" b="1" dirty="0"/>
              <a:t>don’t worry</a:t>
            </a:r>
            <a:r>
              <a:rPr lang="en-US" sz="3200" dirty="0"/>
              <a:t>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Make </a:t>
            </a:r>
            <a:r>
              <a:rPr lang="en-US" sz="3200" b="1" dirty="0"/>
              <a:t>your ask</a:t>
            </a:r>
            <a:r>
              <a:rPr lang="en-US" sz="3200" dirty="0"/>
              <a:t>…and </a:t>
            </a:r>
            <a:r>
              <a:rPr lang="en-US" sz="3200" b="1" dirty="0"/>
              <a:t>note the response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Get a </a:t>
            </a:r>
            <a:r>
              <a:rPr lang="en-US" sz="3200" b="1" dirty="0"/>
              <a:t>picture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741467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DF5B9-AB1D-D0A1-E275-E9F7810F1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C393850A-6C53-C114-BF2A-B68D2EE735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332" y="12477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Meeting Execution Materials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08B5974E-79D0-B62A-F259-8ED8EE86B3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9332" y="1701350"/>
            <a:ext cx="1081422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“Leave behind” document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Your story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Your </a:t>
            </a:r>
            <a:r>
              <a:rPr lang="en-US" sz="3200" i="1" dirty="0"/>
              <a:t>Drawn to Action</a:t>
            </a:r>
            <a:r>
              <a:rPr lang="en-US" sz="3200" dirty="0"/>
              <a:t> piece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318770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4E498-BF8B-2657-4474-D510A0929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E8F87E52-4996-7206-70D7-40DF7E22F5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643" y="8891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Step 4: Following up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C285F86B-0ACB-4D46-8144-8DA3932BB0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9332" y="1688488"/>
            <a:ext cx="1081422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Send personal </a:t>
            </a:r>
            <a:r>
              <a:rPr lang="en-US" sz="3200" b="1" dirty="0"/>
              <a:t>thank-yous to member and staff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Report back </a:t>
            </a:r>
            <a:r>
              <a:rPr lang="en-US" sz="3200" dirty="0"/>
              <a:t>to NAAF staff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Provide any </a:t>
            </a:r>
            <a:r>
              <a:rPr lang="en-US" sz="3200" b="1" dirty="0"/>
              <a:t>follow-up information for requests or unanswered questions </a:t>
            </a:r>
            <a:r>
              <a:rPr lang="en-US" sz="3200" dirty="0"/>
              <a:t>to legislator’s office</a:t>
            </a:r>
          </a:p>
          <a:p>
            <a:pPr marL="0" marR="0" indent="0" algn="l" rtl="0" eaLnBrk="1" latinLnBrk="0" hangingPunct="1">
              <a:buNone/>
            </a:pPr>
            <a:r>
              <a:rPr lang="en-US" sz="3200" b="0" i="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dirty="0"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9778964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3F072-1ECE-9259-EE03-D916C9F06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22494059-8A14-D12B-3DCA-CBBD6E1768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332" y="12477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Follow-up Materials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6B6CA3FA-214E-6496-EB11-2147B14565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9332" y="1701350"/>
            <a:ext cx="1081422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Staff member thank you letter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Legislator thank you letter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Meeting feedback (via Meeting Tracking form)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0093156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319D6-D5F7-ECD3-0697-97312E410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BBD64385-FA7A-631C-3006-C7A8C996DF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7282" y="14270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Meeting Platforms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5DBE91DF-D4CB-6E5E-9A21-A4880CC180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4856" y="1591829"/>
            <a:ext cx="10814222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TAF Resource Webpage</a:t>
            </a:r>
            <a:endParaRPr lang="en-US" sz="3200" dirty="0">
              <a:highlight>
                <a:srgbClr val="FFFF00"/>
              </a:highlight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Materials for each meeting planning step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Meeting Tracking form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Provide meeting scheduling/planning updates for each of your meetings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Request NAAF staff help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Record meeting feedback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882136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28411-FAB7-A0E9-A223-CDFB889CE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005B28EC-0AB7-D3DF-B0E7-C72386B20B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7282" y="14270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Next Steps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AE16B383-F342-F089-8E48-44AAE056CA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4856" y="1538042"/>
            <a:ext cx="10814222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Legislator meeting assignments are coming!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Next month: Wig bill updates, message points, and online platform review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Begin working on your </a:t>
            </a:r>
            <a:r>
              <a:rPr lang="en-US" sz="3200" i="1" dirty="0"/>
              <a:t>Drawn to Action</a:t>
            </a:r>
            <a:r>
              <a:rPr lang="en-US" sz="3200" dirty="0"/>
              <a:t> piece, if you’re participating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Review meeting materials on Resource Webpage</a:t>
            </a:r>
            <a:endParaRPr lang="en-US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631248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A0EE8-BC25-C5F0-07EB-152D3665B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D11E7C-6030-1F94-F76C-B21214802FD9}"/>
              </a:ext>
            </a:extLst>
          </p:cNvPr>
          <p:cNvSpPr txBox="1"/>
          <p:nvPr/>
        </p:nvSpPr>
        <p:spPr>
          <a:xfrm>
            <a:off x="234052" y="2373221"/>
            <a:ext cx="10317892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5400" b="1" dirty="0"/>
              <a:t>Questions?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841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DEED8-A470-5AB3-193C-4D5F08CBB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DE9759-505E-75E4-0EF5-AAFAA236F1AD}"/>
              </a:ext>
            </a:extLst>
          </p:cNvPr>
          <p:cNvSpPr txBox="1"/>
          <p:nvPr/>
        </p:nvSpPr>
        <p:spPr>
          <a:xfrm>
            <a:off x="475613" y="1824356"/>
            <a:ext cx="10317892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4200" b="1" dirty="0"/>
              <a:t>About what percent of Congressional staff think constituent meetings are the most effective way to help members of Congress decide an issue?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9179853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B3FB8-02BB-C49C-9160-C871CFAC1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D3D541-8A8F-1B5A-4F3E-A21C57EAB4AE}"/>
              </a:ext>
            </a:extLst>
          </p:cNvPr>
          <p:cNvSpPr txBox="1"/>
          <p:nvPr/>
        </p:nvSpPr>
        <p:spPr>
          <a:xfrm>
            <a:off x="3783591" y="1907056"/>
            <a:ext cx="4624818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5000" b="1" dirty="0"/>
              <a:t>94%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80005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07C6C-6573-714B-E376-B269EEA12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F2FBBB-DC34-38CA-9CD6-DB485280C407}"/>
              </a:ext>
            </a:extLst>
          </p:cNvPr>
          <p:cNvSpPr txBox="1"/>
          <p:nvPr/>
        </p:nvSpPr>
        <p:spPr>
          <a:xfrm>
            <a:off x="395417" y="2014633"/>
            <a:ext cx="10317892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5400" dirty="0"/>
              <a:t>Personal meetings </a:t>
            </a:r>
            <a:r>
              <a:rPr lang="en-US" sz="5400" b="1" dirty="0"/>
              <a:t>build</a:t>
            </a:r>
            <a:r>
              <a:rPr lang="en-US" sz="5400" dirty="0"/>
              <a:t> </a:t>
            </a:r>
            <a:r>
              <a:rPr lang="en-US" sz="5400" b="1" dirty="0"/>
              <a:t>relationships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30599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FA3C5-F74E-39D3-25E4-95D975855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A9BB7265-2776-CB15-9DF9-99E8D9558A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643" y="7098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Goal…Again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BF4F1D68-A74C-2058-709A-47394B83F1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9332" y="1598842"/>
            <a:ext cx="10814222" cy="311659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68 meetings held or scheduled </a:t>
            </a:r>
            <a:r>
              <a:rPr lang="en-US" sz="3200" dirty="0"/>
              <a:t>by Dec. 31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What counts?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In-district office visit with member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Virtual meeting with member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In-person at a community event</a:t>
            </a: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746562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DF3EB-6A88-92E4-A11D-05AE532D7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22556E08-EA31-D3DE-B691-94176A5521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643" y="7098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Advocacy Leader Outreach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659F3286-1E40-BD14-D883-9E1036F2C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9332" y="1598842"/>
            <a:ext cx="1081422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NAAF will inform grassroots leaders </a:t>
            </a:r>
            <a:r>
              <a:rPr lang="en-US" sz="3200" dirty="0"/>
              <a:t>about your outreach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If they would like to attend your meeting, </a:t>
            </a:r>
            <a:r>
              <a:rPr lang="en-US" sz="3200" b="1" dirty="0"/>
              <a:t>we will connect them to you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594337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2C1FD-C170-347C-04D9-6D5981708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4305E3-5B16-A76E-F679-9F47BD3FF95E}"/>
              </a:ext>
            </a:extLst>
          </p:cNvPr>
          <p:cNvSpPr txBox="1"/>
          <p:nvPr/>
        </p:nvSpPr>
        <p:spPr>
          <a:xfrm>
            <a:off x="6311153" y="2136340"/>
            <a:ext cx="4581450" cy="2585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4800" b="1" dirty="0"/>
              <a:t>Remember:</a:t>
            </a:r>
          </a:p>
          <a:p>
            <a:pPr algn="ctr"/>
            <a:r>
              <a:rPr lang="en-US" sz="4800" dirty="0"/>
              <a:t>Reality for most members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Google Shape;116;p24">
            <a:extLst>
              <a:ext uri="{FF2B5EF4-FFF2-40B4-BE49-F238E27FC236}">
                <a16:creationId xmlns:a16="http://schemas.microsoft.com/office/drawing/2014/main" id="{CA73D92A-EB3F-AEA7-F9B6-4B6B5FB938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600" y="335090"/>
            <a:ext cx="5793400" cy="5671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778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3770A-2CD9-9167-E734-82FAD73AA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7350962A-3FD1-B72B-BF53-7E617CA540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643" y="7098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Resource Webpage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45879E97-817A-D1EC-C50A-FE19F1C755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336480" y="2782184"/>
            <a:ext cx="12295397" cy="8395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indent="0" algn="l" rtl="0" latinLnBrk="0">
              <a:buNone/>
            </a:pPr>
            <a:r>
              <a:rPr lang="en-US" sz="3200" b="1" i="0" spc="0" baseline="0" dirty="0">
                <a:solidFill>
                  <a:srgbClr val="1624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https://www.naaf.org/naaf-teen-advocacy-fellows-resources/</a:t>
            </a:r>
            <a:endParaRPr lang="en-US" sz="3200" b="1" i="0" spc="0" baseline="0" dirty="0">
              <a:solidFill>
                <a:srgbClr val="162459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indent="0" algn="l" rtl="0" latinLnBrk="0">
              <a:buNone/>
            </a:pPr>
            <a:endParaRPr lang="en-US" sz="3200" b="1" dirty="0">
              <a:solidFill>
                <a:srgbClr val="16245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376450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613F7-986C-5B9A-5C8A-6A53B653D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Title 1">
            <a:extLst>
              <a:ext uri="{FF2B5EF4-FFF2-40B4-BE49-F238E27FC236}">
                <a16:creationId xmlns:a16="http://schemas.microsoft.com/office/drawing/2014/main" id="{6089A129-6176-8C22-2369-6C73A52029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643" y="7098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Step 1: Making the Request</a:t>
            </a:r>
            <a:endParaRPr dirty="0"/>
          </a:p>
        </p:txBody>
      </p:sp>
      <p:sp>
        <p:nvSpPr>
          <p:cNvPr id="955" name="Content Placeholder 6">
            <a:extLst>
              <a:ext uri="{FF2B5EF4-FFF2-40B4-BE49-F238E27FC236}">
                <a16:creationId xmlns:a16="http://schemas.microsoft.com/office/drawing/2014/main" id="{08FDDB52-AEC5-B315-9D0C-AE0F3519B6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9332" y="1396551"/>
            <a:ext cx="10814222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Verbal and written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Call to scheduler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Webform or email request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Be specific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30 minutes in the district office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Include number of attendees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/>
              <a:t>Purpose: discuss wig bill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Be polite, but persistent</a:t>
            </a:r>
            <a:r>
              <a:rPr lang="en-US" sz="3200" dirty="0"/>
              <a:t> with follow-up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1803456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8_Office Theme">
  <a:themeElements>
    <a:clrScheme name="8_Office Theme">
      <a:dk1>
        <a:srgbClr val="162459"/>
      </a:dk1>
      <a:lt1>
        <a:srgbClr val="595443"/>
      </a:lt1>
      <a:dk2>
        <a:srgbClr val="A7A7A7"/>
      </a:dk2>
      <a:lt2>
        <a:srgbClr val="535353"/>
      </a:lt2>
      <a:accent1>
        <a:srgbClr val="162459"/>
      </a:accent1>
      <a:accent2>
        <a:srgbClr val="006B66"/>
      </a:accent2>
      <a:accent3>
        <a:srgbClr val="EAC040"/>
      </a:accent3>
      <a:accent4>
        <a:srgbClr val="DAE9E9"/>
      </a:accent4>
      <a:accent5>
        <a:srgbClr val="0C1432"/>
      </a:accent5>
      <a:accent6>
        <a:srgbClr val="115B24"/>
      </a:accent6>
      <a:hlink>
        <a:srgbClr val="0000FF"/>
      </a:hlink>
      <a:folHlink>
        <a:srgbClr val="FF00FF"/>
      </a:folHlink>
    </a:clrScheme>
    <a:fontScheme name="8_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8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9544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8_Office Theme">
  <a:themeElements>
    <a:clrScheme name="8_Office Theme">
      <a:dk1>
        <a:srgbClr val="162459"/>
      </a:dk1>
      <a:lt1>
        <a:srgbClr val="595443"/>
      </a:lt1>
      <a:dk2>
        <a:srgbClr val="A7A7A7"/>
      </a:dk2>
      <a:lt2>
        <a:srgbClr val="535353"/>
      </a:lt2>
      <a:accent1>
        <a:srgbClr val="162459"/>
      </a:accent1>
      <a:accent2>
        <a:srgbClr val="006B66"/>
      </a:accent2>
      <a:accent3>
        <a:srgbClr val="EAC040"/>
      </a:accent3>
      <a:accent4>
        <a:srgbClr val="DAE9E9"/>
      </a:accent4>
      <a:accent5>
        <a:srgbClr val="0C1432"/>
      </a:accent5>
      <a:accent6>
        <a:srgbClr val="115B24"/>
      </a:accent6>
      <a:hlink>
        <a:srgbClr val="0000FF"/>
      </a:hlink>
      <a:folHlink>
        <a:srgbClr val="FF00FF"/>
      </a:folHlink>
    </a:clrScheme>
    <a:fontScheme name="8_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8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9544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d7bd44-1480-4006-aa8b-f9c52854b359">
      <Terms xmlns="http://schemas.microsoft.com/office/infopath/2007/PartnerControls"/>
    </lcf76f155ced4ddcb4097134ff3c332f>
    <TaxCatchAll xmlns="745a5047-a4ae-479b-8447-fb5cd4fd41a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32F729C6D48B47A360BFC748DD055F" ma:contentTypeVersion="16" ma:contentTypeDescription="Create a new document." ma:contentTypeScope="" ma:versionID="2ec2035bd46ffe5ca001cc8cef726c31">
  <xsd:schema xmlns:xsd="http://www.w3.org/2001/XMLSchema" xmlns:xs="http://www.w3.org/2001/XMLSchema" xmlns:p="http://schemas.microsoft.com/office/2006/metadata/properties" xmlns:ns2="e3d7bd44-1480-4006-aa8b-f9c52854b359" xmlns:ns3="745a5047-a4ae-479b-8447-fb5cd4fd41a0" targetNamespace="http://schemas.microsoft.com/office/2006/metadata/properties" ma:root="true" ma:fieldsID="ebc5ea5e864ad614c966b31f09387b1c" ns2:_="" ns3:_="">
    <xsd:import namespace="e3d7bd44-1480-4006-aa8b-f9c52854b359"/>
    <xsd:import namespace="745a5047-a4ae-479b-8447-fb5cd4fd4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7bd44-1480-4006-aa8b-f9c52854b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c5e14ac-0a0d-4fc6-81fa-56f523d72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a5047-a4ae-479b-8447-fb5cd4fd4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334b00-621a-4097-ba9e-7a07bf1bb41c}" ma:internalName="TaxCatchAll" ma:showField="CatchAllData" ma:web="745a5047-a4ae-479b-8447-fb5cd4fd4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3D42BF-F7E5-4790-8AD4-B18822A6BAD5}">
  <ds:schemaRefs>
    <ds:schemaRef ds:uri="745a5047-a4ae-479b-8447-fb5cd4fd41a0"/>
    <ds:schemaRef ds:uri="e3d7bd44-1480-4006-aa8b-f9c52854b35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05FE60-862B-40AF-9977-4E277D378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d7bd44-1480-4006-aa8b-f9c52854b359"/>
    <ds:schemaRef ds:uri="745a5047-a4ae-479b-8447-fb5cd4fd4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C6F7D9-4020-45FA-85DE-93A6DDB625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67195</TotalTime>
  <Words>757</Words>
  <Application>Microsoft Macintosh PowerPoint</Application>
  <PresentationFormat>Widescreen</PresentationFormat>
  <Paragraphs>142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8_Office Theme</vt:lpstr>
      <vt:lpstr>Legislator Meetings That Matter</vt:lpstr>
      <vt:lpstr>PowerPoint Presentation</vt:lpstr>
      <vt:lpstr>PowerPoint Presentation</vt:lpstr>
      <vt:lpstr>PowerPoint Presentation</vt:lpstr>
      <vt:lpstr>The Goal…Again</vt:lpstr>
      <vt:lpstr>Advocacy Leader Outreach</vt:lpstr>
      <vt:lpstr>PowerPoint Presentation</vt:lpstr>
      <vt:lpstr>Resource Webpage</vt:lpstr>
      <vt:lpstr>Step 1: Making the Request</vt:lpstr>
      <vt:lpstr>Meeting Request Materials</vt:lpstr>
      <vt:lpstr>Step 2: Preparing</vt:lpstr>
      <vt:lpstr>Prep Materials</vt:lpstr>
      <vt:lpstr>Step 3: Executing</vt:lpstr>
      <vt:lpstr>Meeting Execution Materials</vt:lpstr>
      <vt:lpstr>Step 4: Following up</vt:lpstr>
      <vt:lpstr>Follow-up Materials</vt:lpstr>
      <vt:lpstr>Meeting Platforms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Mike Kondratick</cp:lastModifiedBy>
  <cp:revision>73</cp:revision>
  <cp:lastPrinted>2026-02-12T20:28:16Z</cp:lastPrinted>
  <dcterms:modified xsi:type="dcterms:W3CDTF">2026-02-17T19:43:20Z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0x0101002832F729C6D48B47A360BFC748DD055F</vt:lpwstr>
  </property>
  <property fmtid="{D5CDD505-2E9C-101B-9397-08002B2CF9AE}" pid="3" name="MediaServiceImageTags">
    <vt:lpwstr/>
  </property>
</Properties>
</file>