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90" r:id="rId5"/>
    <p:sldId id="277" r:id="rId6"/>
    <p:sldId id="292" r:id="rId7"/>
    <p:sldId id="269" r:id="rId8"/>
    <p:sldId id="275" r:id="rId9"/>
    <p:sldId id="293" r:id="rId10"/>
    <p:sldId id="294" r:id="rId11"/>
    <p:sldId id="296" r:id="rId12"/>
    <p:sldId id="297" r:id="rId13"/>
    <p:sldId id="308" r:id="rId14"/>
    <p:sldId id="298" r:id="rId15"/>
    <p:sldId id="310" r:id="rId16"/>
    <p:sldId id="300" r:id="rId17"/>
    <p:sldId id="303" r:id="rId18"/>
    <p:sldId id="278" r:id="rId19"/>
    <p:sldId id="309" r:id="rId20"/>
    <p:sldId id="307"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CACBD0"/>
          </a:solidFill>
        </a:fill>
      </a:tcStyle>
    </a:wholeTbl>
    <a:band2H>
      <a:tcTxStyle/>
      <a:tcStyle>
        <a:tcBdr/>
        <a:fill>
          <a:solidFill>
            <a:srgbClr val="E7E7E9"/>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Row>
  </a:tblStyle>
  <a:tblStyle styleId="{C7B018BB-80A7-4F77-B60F-C8B233D01FF8}"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F7E8CD"/>
          </a:solidFill>
        </a:fill>
      </a:tcStyle>
    </a:wholeTbl>
    <a:band2H>
      <a:tcTxStyle/>
      <a:tcStyle>
        <a:tcBdr/>
        <a:fill>
          <a:solidFill>
            <a:srgbClr val="FBF4E8"/>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3"/>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3"/>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3"/>
          </a:solidFill>
        </a:fill>
      </a:tcStyle>
    </a:firstRow>
  </a:tblStyle>
  <a:tblStyle styleId="{EEE7283C-3CF3-47DC-8721-378D4A62B228}"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CAD0CB"/>
          </a:solidFill>
        </a:fill>
      </a:tcStyle>
    </a:wholeTbl>
    <a:band2H>
      <a:tcTxStyle/>
      <a:tcStyle>
        <a:tcBdr/>
        <a:fill>
          <a:solidFill>
            <a:srgbClr val="E6E9E7"/>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6"/>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6"/>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9"/>
          </a:solidFill>
        </a:fill>
      </a:tcStyle>
    </a:wholeTbl>
    <a:band2H>
      <a:tcTxStyle/>
      <a:tcStyle>
        <a:tcBdr/>
        <a:fill>
          <a:solidFill>
            <a:srgbClr val="595443"/>
          </a:solidFill>
        </a:fill>
      </a:tcStyle>
    </a:band2H>
    <a:firstCol>
      <a:tcTxStyle b="on" i="off">
        <a:fontRef idx="minor">
          <a:srgbClr val="595443"/>
        </a:fontRef>
        <a:srgbClr val="59544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595443"/>
          </a:solidFill>
        </a:fill>
      </a:tcStyle>
    </a:lastRow>
    <a:firstRow>
      <a:tcTxStyle b="on" i="off">
        <a:fontRef idx="minor">
          <a:srgbClr val="595443"/>
        </a:fontRef>
        <a:srgbClr val="595443"/>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CACBD0"/>
          </a:solidFill>
        </a:fill>
      </a:tcStyle>
    </a:wholeTbl>
    <a:band2H>
      <a:tcTxStyle/>
      <a:tcStyle>
        <a:tcBdr/>
        <a:fill>
          <a:solidFill>
            <a:srgbClr val="E7E7E9"/>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Row>
  </a:tblStyle>
  <a:tblStyle styleId="{2708684C-4D16-4618-839F-0558EEFCDFE6}" styleName="">
    <a:tblBg/>
    <a:wholeTbl>
      <a:tcTxStyle b="off"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79653"/>
  </p:normalViewPr>
  <p:slideViewPr>
    <p:cSldViewPr snapToGrid="0">
      <p:cViewPr varScale="1">
        <p:scale>
          <a:sx n="59" d="100"/>
          <a:sy n="59" d="100"/>
        </p:scale>
        <p:origin x="153"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2" name="Shape 902"/>
          <p:cNvSpPr>
            <a:spLocks noGrp="1" noRot="1" noChangeAspect="1"/>
          </p:cNvSpPr>
          <p:nvPr>
            <p:ph type="sldImg"/>
          </p:nvPr>
        </p:nvSpPr>
        <p:spPr>
          <a:xfrm>
            <a:off x="1143000" y="685800"/>
            <a:ext cx="4572000" cy="3429000"/>
          </a:xfrm>
          <a:prstGeom prst="rect">
            <a:avLst/>
          </a:prstGeom>
        </p:spPr>
        <p:txBody>
          <a:bodyPr/>
          <a:lstStyle/>
          <a:p>
            <a:endParaRPr/>
          </a:p>
        </p:txBody>
      </p:sp>
      <p:sp>
        <p:nvSpPr>
          <p:cNvPr id="903" name="Shape 9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chemeClr val="accent1"/>
        </a:solidFill>
        <a:latin typeface="+mn-lt"/>
        <a:ea typeface="+mn-ea"/>
        <a:cs typeface="+mn-cs"/>
        <a:sym typeface="Arial"/>
      </a:defRPr>
    </a:lvl1pPr>
    <a:lvl2pPr indent="228600" latinLnBrk="0">
      <a:defRPr sz="1200">
        <a:solidFill>
          <a:schemeClr val="accent1"/>
        </a:solidFill>
        <a:latin typeface="+mn-lt"/>
        <a:ea typeface="+mn-ea"/>
        <a:cs typeface="+mn-cs"/>
        <a:sym typeface="Arial"/>
      </a:defRPr>
    </a:lvl2pPr>
    <a:lvl3pPr indent="457200" latinLnBrk="0">
      <a:defRPr sz="1200">
        <a:solidFill>
          <a:schemeClr val="accent1"/>
        </a:solidFill>
        <a:latin typeface="+mn-lt"/>
        <a:ea typeface="+mn-ea"/>
        <a:cs typeface="+mn-cs"/>
        <a:sym typeface="Arial"/>
      </a:defRPr>
    </a:lvl3pPr>
    <a:lvl4pPr indent="685800" latinLnBrk="0">
      <a:defRPr sz="1200">
        <a:solidFill>
          <a:schemeClr val="accent1"/>
        </a:solidFill>
        <a:latin typeface="+mn-lt"/>
        <a:ea typeface="+mn-ea"/>
        <a:cs typeface="+mn-cs"/>
        <a:sym typeface="Arial"/>
      </a:defRPr>
    </a:lvl4pPr>
    <a:lvl5pPr indent="914400" latinLnBrk="0">
      <a:defRPr sz="1200">
        <a:solidFill>
          <a:schemeClr val="accent1"/>
        </a:solidFill>
        <a:latin typeface="+mn-lt"/>
        <a:ea typeface="+mn-ea"/>
        <a:cs typeface="+mn-cs"/>
        <a:sym typeface="Arial"/>
      </a:defRPr>
    </a:lvl5pPr>
    <a:lvl6pPr indent="1143000" latinLnBrk="0">
      <a:defRPr sz="1200">
        <a:solidFill>
          <a:schemeClr val="accent1"/>
        </a:solidFill>
        <a:latin typeface="+mn-lt"/>
        <a:ea typeface="+mn-ea"/>
        <a:cs typeface="+mn-cs"/>
        <a:sym typeface="Arial"/>
      </a:defRPr>
    </a:lvl6pPr>
    <a:lvl7pPr indent="1371600" latinLnBrk="0">
      <a:defRPr sz="1200">
        <a:solidFill>
          <a:schemeClr val="accent1"/>
        </a:solidFill>
        <a:latin typeface="+mn-lt"/>
        <a:ea typeface="+mn-ea"/>
        <a:cs typeface="+mn-cs"/>
        <a:sym typeface="Arial"/>
      </a:defRPr>
    </a:lvl7pPr>
    <a:lvl8pPr indent="1600200" latinLnBrk="0">
      <a:defRPr sz="1200">
        <a:solidFill>
          <a:schemeClr val="accent1"/>
        </a:solidFill>
        <a:latin typeface="+mn-lt"/>
        <a:ea typeface="+mn-ea"/>
        <a:cs typeface="+mn-cs"/>
        <a:sym typeface="Arial"/>
      </a:defRPr>
    </a:lvl8pPr>
    <a:lvl9pPr indent="1828800" latinLnBrk="0">
      <a:defRPr sz="1200">
        <a:solidFill>
          <a:schemeClr val="accent1"/>
        </a:solidFill>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3BD98-B280-9F38-FAD5-4334FF82F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61CED-B80F-C722-96FB-E79F7A2CC6B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649850-1B31-338C-260F-B92C43E5EE18}"/>
              </a:ext>
            </a:extLst>
          </p:cNvPr>
          <p:cNvSpPr>
            <a:spLocks noGrp="1"/>
          </p:cNvSpPr>
          <p:nvPr>
            <p:ph type="body" idx="1"/>
          </p:nvPr>
        </p:nvSpPr>
        <p:spPr/>
        <p:txBody>
          <a:bodyPr/>
          <a:lstStyle/>
          <a:p>
            <a:r>
              <a:rPr lang="en-US" dirty="0"/>
              <a:t>We’re going to start by talking about the people. process, and politics that decide how ideas—like insurance coverage for wigs—become laws.</a:t>
            </a:r>
          </a:p>
        </p:txBody>
      </p:sp>
    </p:spTree>
    <p:extLst>
      <p:ext uri="{BB962C8B-B14F-4D97-AF65-F5344CB8AC3E}">
        <p14:creationId xmlns:p14="http://schemas.microsoft.com/office/powerpoint/2010/main" val="136799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34B80-3474-C97F-4F2B-B59FCDC384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D42C2-A332-61EE-1B32-974102279E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C516BC1-289C-571A-06F5-5E6DB6E50B80}"/>
              </a:ext>
            </a:extLst>
          </p:cNvPr>
          <p:cNvSpPr>
            <a:spLocks noGrp="1"/>
          </p:cNvSpPr>
          <p:nvPr>
            <p:ph type="body" idx="1"/>
          </p:nvPr>
        </p:nvSpPr>
        <p:spPr/>
        <p:txBody>
          <a:bodyPr/>
          <a:lstStyle/>
          <a:p>
            <a:r>
              <a:rPr lang="en-US" dirty="0"/>
              <a:t>Flash Zoom question on-screen</a:t>
            </a:r>
          </a:p>
          <a:p>
            <a:endParaRPr lang="en-US" dirty="0"/>
          </a:p>
          <a:p>
            <a:endParaRPr kumimoji="0" lang="en-US" sz="1050" b="0" i="0" u="none" strike="noStrike" cap="none" spc="0" normalizeH="0" baseline="0" dirty="0">
              <a:ln>
                <a:noFill/>
              </a:ln>
              <a:solidFill>
                <a:schemeClr val="accent1"/>
              </a:solidFill>
              <a:effectLst/>
              <a:uFillTx/>
              <a:latin typeface="+mn-lt"/>
              <a:ea typeface="+mn-ea"/>
              <a:cs typeface="+mn-cs"/>
              <a:sym typeface="Arial"/>
            </a:endParaRPr>
          </a:p>
          <a:p>
            <a:pPr marL="742950" indent="-742950">
              <a:buFont typeface="+mj-lt"/>
              <a:buAutoNum type="alphaLcParenR"/>
            </a:pPr>
            <a:r>
              <a:rPr lang="en-US" sz="1200" dirty="0"/>
              <a:t>They remain in a queue until voted on</a:t>
            </a:r>
          </a:p>
          <a:p>
            <a:pPr marL="742950" indent="-742950">
              <a:buFont typeface="+mj-lt"/>
              <a:buAutoNum type="alphaLcParenR"/>
            </a:pPr>
            <a:endParaRPr lang="en-US" sz="800" dirty="0"/>
          </a:p>
          <a:p>
            <a:pPr marL="742950" indent="-742950">
              <a:buFont typeface="+mj-lt"/>
              <a:buAutoNum type="alphaLcParenR"/>
            </a:pPr>
            <a:r>
              <a:rPr kumimoji="0" lang="en-US" sz="1200" b="0" i="0" u="none" strike="noStrike" cap="none" spc="0" normalizeH="0" baseline="0" dirty="0">
                <a:ln>
                  <a:noFill/>
                </a:ln>
                <a:solidFill>
                  <a:schemeClr val="accent1"/>
                </a:solidFill>
                <a:effectLst/>
                <a:uFillTx/>
                <a:latin typeface="+mn-lt"/>
                <a:ea typeface="+mn-ea"/>
                <a:cs typeface="+mn-cs"/>
                <a:sym typeface="Arial"/>
              </a:rPr>
              <a:t>If they aren’t voted on by the end of a Congress, they die</a:t>
            </a:r>
          </a:p>
          <a:p>
            <a:pPr marL="742950" indent="-742950">
              <a:buFont typeface="+mj-lt"/>
              <a:buAutoNum type="alphaLcParenR"/>
            </a:pPr>
            <a:endParaRPr kumimoji="0" lang="en-US" sz="800" b="0" i="0" u="none" strike="noStrike" cap="none" spc="0" normalizeH="0" baseline="0" dirty="0">
              <a:ln>
                <a:noFill/>
              </a:ln>
              <a:solidFill>
                <a:schemeClr val="accent1"/>
              </a:solidFill>
              <a:effectLst/>
              <a:uFillTx/>
              <a:latin typeface="+mn-lt"/>
              <a:ea typeface="+mn-ea"/>
              <a:cs typeface="+mn-cs"/>
              <a:sym typeface="Arial"/>
            </a:endParaRPr>
          </a:p>
          <a:p>
            <a:pPr marL="742950" indent="-742950">
              <a:buFont typeface="+mj-lt"/>
              <a:buAutoNum type="alphaLcParenR"/>
            </a:pPr>
            <a:r>
              <a:rPr kumimoji="0" lang="en-US" sz="1200" b="0" i="0" u="none" strike="noStrike" cap="none" spc="0" normalizeH="0" baseline="0" dirty="0">
                <a:ln>
                  <a:noFill/>
                </a:ln>
                <a:solidFill>
                  <a:schemeClr val="accent1"/>
                </a:solidFill>
                <a:effectLst/>
                <a:uFillTx/>
                <a:latin typeface="+mn-lt"/>
                <a:ea typeface="+mn-ea"/>
                <a:cs typeface="+mn-cs"/>
                <a:sym typeface="Arial"/>
              </a:rPr>
              <a:t>If they aren’t voted on within 90 days of introduction, they die</a:t>
            </a:r>
          </a:p>
          <a:p>
            <a:endParaRPr lang="en-US" dirty="0"/>
          </a:p>
        </p:txBody>
      </p:sp>
    </p:spTree>
    <p:extLst>
      <p:ext uri="{BB962C8B-B14F-4D97-AF65-F5344CB8AC3E}">
        <p14:creationId xmlns:p14="http://schemas.microsoft.com/office/powerpoint/2010/main" val="144809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D5F54-C3F2-478F-4EB2-A85F848B2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E262B-5FD3-B11A-5601-702BD450B14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295583A-957E-8D28-F3B8-C0B0103E186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841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3513-40A1-1424-2AEB-6247259DF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1BCA6-843F-FE6C-9E04-8E113E871C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0011CC-E01C-6868-2C5D-AF4FF01DD242}"/>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t>Who’s had the experience of meeting with their representative or senator? What was it like? What did you learn from the experience?</a:t>
            </a:r>
          </a:p>
          <a:p>
            <a:pPr marL="0" indent="0">
              <a:lnSpc>
                <a:spcPct val="100000"/>
              </a:lnSpc>
              <a:spcBef>
                <a:spcPts val="0"/>
              </a:spcBef>
              <a:buNone/>
            </a:pPr>
            <a:endParaRPr lang="en-US" sz="1000" dirty="0"/>
          </a:p>
          <a:p>
            <a:pPr marL="0" indent="0">
              <a:lnSpc>
                <a:spcPct val="100000"/>
              </a:lnSpc>
              <a:spcBef>
                <a:spcPts val="0"/>
              </a:spcBef>
              <a:buNone/>
            </a:pPr>
            <a:r>
              <a:rPr lang="en-US" sz="1000" dirty="0"/>
              <a:t>Medically-focused members:</a:t>
            </a:r>
          </a:p>
          <a:p>
            <a:pPr marL="0" indent="0">
              <a:lnSpc>
                <a:spcPct val="100000"/>
              </a:lnSpc>
              <a:spcBef>
                <a:spcPts val="0"/>
              </a:spcBef>
              <a:buNone/>
            </a:pPr>
            <a:endParaRPr lang="en-US" sz="1000" dirty="0"/>
          </a:p>
          <a:p>
            <a:pPr marL="457200" lvl="1" indent="-457200">
              <a:lnSpc>
                <a:spcPct val="100000"/>
              </a:lnSpc>
              <a:spcBef>
                <a:spcPts val="0"/>
              </a:spcBef>
              <a:buFont typeface="Arial" panose="020B0604020202020204" pitchFamily="34" charset="0"/>
              <a:buChar char="•"/>
            </a:pPr>
            <a:r>
              <a:rPr lang="en-US" sz="3200" dirty="0"/>
              <a:t>20 physicians and 4 nurses</a:t>
            </a:r>
          </a:p>
          <a:p>
            <a:pPr marL="457200" lvl="1" indent="-457200">
              <a:lnSpc>
                <a:spcPct val="100000"/>
              </a:lnSpc>
              <a:spcBef>
                <a:spcPts val="0"/>
              </a:spcBef>
              <a:buFont typeface="Arial" panose="020B0604020202020204" pitchFamily="34" charset="0"/>
              <a:buChar char="•"/>
            </a:pPr>
            <a:r>
              <a:rPr lang="en-US" sz="3200" dirty="0"/>
              <a:t>2 physicists and 2 chemists</a:t>
            </a:r>
          </a:p>
          <a:p>
            <a:pPr marL="0" lvl="1" indent="0">
              <a:lnSpc>
                <a:spcPct val="100000"/>
              </a:lnSpc>
              <a:spcBef>
                <a:spcPts val="0"/>
              </a:spcBef>
              <a:buFont typeface="Arial" panose="020B0604020202020204" pitchFamily="34" charset="0"/>
              <a:buNone/>
            </a:pPr>
            <a:endParaRPr lang="en-US" sz="3200" dirty="0"/>
          </a:p>
          <a:p>
            <a:pPr>
              <a:lnSpc>
                <a:spcPct val="100000"/>
              </a:lnSpc>
              <a:spcBef>
                <a:spcPts val="0"/>
              </a:spcBef>
            </a:pPr>
            <a:r>
              <a:rPr lang="en-US" sz="3200" dirty="0"/>
              <a:t>How do they get educated on issues they don’t understand?</a:t>
            </a:r>
          </a:p>
          <a:p>
            <a:pPr marL="0" indent="0">
              <a:lnSpc>
                <a:spcPct val="100000"/>
              </a:lnSpc>
              <a:spcBef>
                <a:spcPts val="0"/>
              </a:spcBef>
              <a:buNone/>
            </a:pPr>
            <a:endParaRPr lang="en-US" sz="1000" dirty="0"/>
          </a:p>
          <a:p>
            <a:pPr marL="457200" lvl="1" indent="-457200">
              <a:lnSpc>
                <a:spcPct val="100000"/>
              </a:lnSpc>
              <a:spcBef>
                <a:spcPts val="0"/>
              </a:spcBef>
              <a:buFont typeface="Arial" panose="020B0604020202020204" pitchFamily="34" charset="0"/>
              <a:buChar char="•"/>
            </a:pPr>
            <a:r>
              <a:rPr lang="en-US" sz="3200" dirty="0"/>
              <a:t>Colleagues</a:t>
            </a:r>
          </a:p>
          <a:p>
            <a:pPr marL="457200" lvl="1" indent="-457200">
              <a:lnSpc>
                <a:spcPct val="100000"/>
              </a:lnSpc>
              <a:spcBef>
                <a:spcPts val="0"/>
              </a:spcBef>
              <a:buFont typeface="Arial" panose="020B0604020202020204" pitchFamily="34" charset="0"/>
              <a:buChar char="•"/>
            </a:pPr>
            <a:r>
              <a:rPr lang="en-US" sz="3200" dirty="0"/>
              <a:t>Lobbyists</a:t>
            </a:r>
          </a:p>
          <a:p>
            <a:pPr marL="457200" lvl="1" indent="-457200">
              <a:lnSpc>
                <a:spcPct val="100000"/>
              </a:lnSpc>
              <a:spcBef>
                <a:spcPts val="0"/>
              </a:spcBef>
              <a:buFont typeface="Arial" panose="020B0604020202020204" pitchFamily="34" charset="0"/>
              <a:buChar char="•"/>
            </a:pPr>
            <a:r>
              <a:rPr lang="en-US" sz="3200" dirty="0"/>
              <a:t>And…</a:t>
            </a:r>
            <a:r>
              <a:rPr lang="en-US" sz="3200" b="1" dirty="0"/>
              <a:t>YOU</a:t>
            </a:r>
            <a:r>
              <a:rPr lang="en-US" sz="3200" dirty="0"/>
              <a:t>!</a:t>
            </a:r>
          </a:p>
          <a:p>
            <a:pPr marL="0" lvl="1" indent="0">
              <a:lnSpc>
                <a:spcPct val="100000"/>
              </a:lnSpc>
              <a:spcBef>
                <a:spcPts val="0"/>
              </a:spcBef>
              <a:buFont typeface="Arial" panose="020B0604020202020204" pitchFamily="34" charset="0"/>
              <a:buNone/>
            </a:pPr>
            <a:endParaRPr lang="en-US" sz="3200" dirty="0"/>
          </a:p>
          <a:p>
            <a:endParaRPr lang="en-US" dirty="0"/>
          </a:p>
        </p:txBody>
      </p:sp>
    </p:spTree>
    <p:extLst>
      <p:ext uri="{BB962C8B-B14F-4D97-AF65-F5344CB8AC3E}">
        <p14:creationId xmlns:p14="http://schemas.microsoft.com/office/powerpoint/2010/main" val="249314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15595-2EDD-CC95-BDBF-A12B84BED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87CF4-BCF8-5466-7988-A07C0915DD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E19E7A-E0AE-F929-53B0-5EB409FD884B}"/>
              </a:ext>
            </a:extLst>
          </p:cNvPr>
          <p:cNvSpPr>
            <a:spLocks noGrp="1"/>
          </p:cNvSpPr>
          <p:nvPr>
            <p:ph type="body" idx="1"/>
          </p:nvPr>
        </p:nvSpPr>
        <p:spPr/>
        <p:txBody>
          <a:bodyPr/>
          <a:lstStyle/>
          <a:p>
            <a:r>
              <a:rPr lang="en-US" dirty="0"/>
              <a:t>We have also added your senators and representative to our Fellows roster</a:t>
            </a:r>
          </a:p>
        </p:txBody>
      </p:sp>
    </p:spTree>
    <p:extLst>
      <p:ext uri="{BB962C8B-B14F-4D97-AF65-F5344CB8AC3E}">
        <p14:creationId xmlns:p14="http://schemas.microsoft.com/office/powerpoint/2010/main" val="7683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main takeaways from this presentation!</a:t>
            </a:r>
          </a:p>
          <a:p>
            <a:endParaRPr lang="en-US" dirty="0"/>
          </a:p>
          <a:p>
            <a:r>
              <a:rPr lang="en-US" dirty="0"/>
              <a:t>Your advocacy is important because:</a:t>
            </a:r>
          </a:p>
          <a:p>
            <a:endParaRPr lang="en-US" dirty="0"/>
          </a:p>
          <a:p>
            <a:pPr marL="171450" indent="-171450">
              <a:lnSpc>
                <a:spcPct val="100000"/>
              </a:lnSpc>
              <a:spcBef>
                <a:spcPts val="0"/>
              </a:spcBef>
              <a:buFont typeface="Arial" panose="020B0604020202020204" pitchFamily="34" charset="0"/>
              <a:buChar char="•"/>
            </a:pPr>
            <a:r>
              <a:rPr lang="en-US" sz="1200" dirty="0"/>
              <a:t>Legislators need to understand issues</a:t>
            </a:r>
          </a:p>
          <a:p>
            <a:pPr marL="171450" indent="-171450">
              <a:lnSpc>
                <a:spcPct val="100000"/>
              </a:lnSpc>
              <a:spcBef>
                <a:spcPts val="0"/>
              </a:spcBef>
              <a:buFont typeface="Arial" panose="020B0604020202020204" pitchFamily="34" charset="0"/>
              <a:buChar char="•"/>
            </a:pPr>
            <a:endParaRPr lang="en-US" sz="1000" dirty="0"/>
          </a:p>
          <a:p>
            <a:pPr marL="171450" indent="-171450">
              <a:lnSpc>
                <a:spcPct val="100000"/>
              </a:lnSpc>
              <a:spcBef>
                <a:spcPts val="0"/>
              </a:spcBef>
              <a:buFont typeface="Arial" panose="020B0604020202020204" pitchFamily="34" charset="0"/>
              <a:buChar char="•"/>
            </a:pPr>
            <a:r>
              <a:rPr lang="en-US" sz="1200" dirty="0"/>
              <a:t>Passing a bill is hard</a:t>
            </a:r>
          </a:p>
          <a:p>
            <a:endParaRPr lang="en-US" dirty="0"/>
          </a:p>
        </p:txBody>
      </p:sp>
    </p:spTree>
    <p:extLst>
      <p:ext uri="{BB962C8B-B14F-4D97-AF65-F5344CB8AC3E}">
        <p14:creationId xmlns:p14="http://schemas.microsoft.com/office/powerpoint/2010/main" val="89525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0A7F-4A20-9993-6C40-225BB86B2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E333F-6B26-5A5C-4C97-488DE3A23A9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8C4585F-3DCC-0408-A6AD-8311B79013B2}"/>
              </a:ext>
            </a:extLst>
          </p:cNvPr>
          <p:cNvSpPr>
            <a:spLocks noGrp="1"/>
          </p:cNvSpPr>
          <p:nvPr>
            <p:ph type="body" idx="1"/>
          </p:nvPr>
        </p:nvSpPr>
        <p:spPr/>
        <p:txBody>
          <a:bodyPr/>
          <a:lstStyle/>
          <a:p>
            <a:r>
              <a:rPr lang="en-US" dirty="0"/>
              <a:t>Legislators must know that constituents are paying attention to the issue. They must equate your issue with votes!</a:t>
            </a:r>
          </a:p>
          <a:p>
            <a:endParaRPr lang="en-US" dirty="0"/>
          </a:p>
          <a:p>
            <a:r>
              <a:rPr lang="en-US" dirty="0"/>
              <a:t>NAAF’s advocacy strategy is build trusting relationships with legislators. Over time, NAAF earns legislators’ support to make these steps easier.</a:t>
            </a:r>
          </a:p>
          <a:p>
            <a:endParaRPr lang="en-US" dirty="0"/>
          </a:p>
          <a:p>
            <a:r>
              <a:rPr lang="en-US" dirty="0"/>
              <a:t>NAAF will mobilize advocates at each of these steps. It could be via emails, phone calls, meetings, etc., depending on the situation.</a:t>
            </a:r>
          </a:p>
        </p:txBody>
      </p:sp>
    </p:spTree>
    <p:extLst>
      <p:ext uri="{BB962C8B-B14F-4D97-AF65-F5344CB8AC3E}">
        <p14:creationId xmlns:p14="http://schemas.microsoft.com/office/powerpoint/2010/main" val="244624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AC182-C79C-11A6-32B3-ECAAE44C5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7154F-4A31-E797-F39B-34882219C4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B02A26-1B19-999F-0EFE-AD6FF4E184B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158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Provide your answer in the chat.</a:t>
            </a:r>
          </a:p>
        </p:txBody>
      </p:sp>
    </p:spTree>
    <p:extLst>
      <p:ext uri="{BB962C8B-B14F-4D97-AF65-F5344CB8AC3E}">
        <p14:creationId xmlns:p14="http://schemas.microsoft.com/office/powerpoint/2010/main" val="81174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DF1AF-E5B1-1B8E-C8E2-EDA5D2107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00261-2B2C-8366-E9E8-8DED805112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4D2C35-19D9-F39D-B951-B5D4E25ACBCE}"/>
              </a:ext>
            </a:extLst>
          </p:cNvPr>
          <p:cNvSpPr>
            <a:spLocks noGrp="1"/>
          </p:cNvSpPr>
          <p:nvPr>
            <p:ph type="body" idx="1"/>
          </p:nvPr>
        </p:nvSpPr>
        <p:spPr/>
        <p:txBody>
          <a:bodyPr/>
          <a:lstStyle/>
          <a:p>
            <a:r>
              <a:rPr lang="en-US" dirty="0"/>
              <a:t>Flash Zoom poll on-screen</a:t>
            </a:r>
          </a:p>
          <a:p>
            <a:endParaRPr lang="en-US" dirty="0"/>
          </a:p>
          <a:p>
            <a:r>
              <a:rPr lang="en-US" dirty="0"/>
              <a:t>5, 3-4, 1-2, first time for everything</a:t>
            </a:r>
          </a:p>
        </p:txBody>
      </p:sp>
    </p:spTree>
    <p:extLst>
      <p:ext uri="{BB962C8B-B14F-4D97-AF65-F5344CB8AC3E}">
        <p14:creationId xmlns:p14="http://schemas.microsoft.com/office/powerpoint/2010/main" val="338305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Who’s had the opportunity to talk with/educate a legislator on an alopecia issue?</a:t>
            </a:r>
          </a:p>
        </p:txBody>
      </p:sp>
    </p:spTree>
    <p:extLst>
      <p:ext uri="{BB962C8B-B14F-4D97-AF65-F5344CB8AC3E}">
        <p14:creationId xmlns:p14="http://schemas.microsoft.com/office/powerpoint/2010/main" val="291822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C9382-7FB4-06B5-F09E-6EB69EFAE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679A3-0E0D-73C0-5FD4-4E5BB6E0C4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F630464-E822-FA77-6B58-61CF455A47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761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FAA8-E1D8-C1AC-F82F-5186BC459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2D08C-D4BA-0033-9017-B696D4EA09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187D66-6C7C-BB5C-AC84-32936B0932C2}"/>
              </a:ext>
            </a:extLst>
          </p:cNvPr>
          <p:cNvSpPr>
            <a:spLocks noGrp="1"/>
          </p:cNvSpPr>
          <p:nvPr>
            <p:ph type="body" idx="1"/>
          </p:nvPr>
        </p:nvSpPr>
        <p:spPr/>
        <p:txBody>
          <a:bodyPr/>
          <a:lstStyle/>
          <a:p>
            <a:r>
              <a:rPr lang="en-US" dirty="0"/>
              <a:t>If bills aren’t identical, a conference committee is needed!</a:t>
            </a:r>
          </a:p>
        </p:txBody>
      </p:sp>
    </p:spTree>
    <p:extLst>
      <p:ext uri="{BB962C8B-B14F-4D97-AF65-F5344CB8AC3E}">
        <p14:creationId xmlns:p14="http://schemas.microsoft.com/office/powerpoint/2010/main" val="425747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3A331-C10D-6082-2F8D-6610E9747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0059B-7FAE-1648-1046-C601BFA6DA4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499B7B-02D4-4CC0-6C1A-4406D25CD5D4}"/>
              </a:ext>
            </a:extLst>
          </p:cNvPr>
          <p:cNvSpPr>
            <a:spLocks noGrp="1"/>
          </p:cNvSpPr>
          <p:nvPr>
            <p:ph type="body" idx="1"/>
          </p:nvPr>
        </p:nvSpPr>
        <p:spPr/>
        <p:txBody>
          <a:bodyPr/>
          <a:lstStyle/>
          <a:p>
            <a:r>
              <a:rPr lang="en-US" dirty="0"/>
              <a:t>Congressional terms are two years. 118</a:t>
            </a:r>
            <a:r>
              <a:rPr lang="en-US" baseline="30000" dirty="0"/>
              <a:t>th</a:t>
            </a:r>
            <a:r>
              <a:rPr lang="en-US" dirty="0"/>
              <a:t> Congress is the last full Congress; ended in early January 2025.</a:t>
            </a:r>
          </a:p>
          <a:p>
            <a:endParaRPr lang="en-US" dirty="0"/>
          </a:p>
          <a:p>
            <a:r>
              <a:rPr lang="en-US" dirty="0"/>
              <a:t>Passing bills is very difficult! In 118</a:t>
            </a:r>
            <a:r>
              <a:rPr lang="en-US" baseline="30000" dirty="0"/>
              <a:t>th</a:t>
            </a:r>
            <a:r>
              <a:rPr lang="en-US" dirty="0"/>
              <a:t>: 274 bills passed total</a:t>
            </a:r>
          </a:p>
        </p:txBody>
      </p:sp>
    </p:spTree>
    <p:extLst>
      <p:ext uri="{BB962C8B-B14F-4D97-AF65-F5344CB8AC3E}">
        <p14:creationId xmlns:p14="http://schemas.microsoft.com/office/powerpoint/2010/main" val="405643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3F41-63A0-0630-F617-6BCD21733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3A8B8-F307-B58F-81E3-5BAEC753A29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4BC7C0B-B168-B2D0-BFA8-64CD25A06D30}"/>
              </a:ext>
            </a:extLst>
          </p:cNvPr>
          <p:cNvSpPr>
            <a:spLocks noGrp="1"/>
          </p:cNvSpPr>
          <p:nvPr>
            <p:ph type="body" idx="1"/>
          </p:nvPr>
        </p:nvSpPr>
        <p:spPr/>
        <p:txBody>
          <a:bodyPr/>
          <a:lstStyle/>
          <a:p>
            <a:r>
              <a:rPr lang="en-US" dirty="0"/>
              <a:t>Flash Zoom question on-screen</a:t>
            </a:r>
          </a:p>
          <a:p>
            <a:endParaRPr lang="en-US" dirty="0"/>
          </a:p>
          <a:p>
            <a:r>
              <a:rPr lang="en-US" dirty="0"/>
              <a:t>Myth. 535 voting members (435 in House and 100 in Senate) are not equally important. Committee Chairs and party leaders, especially those in the majority party, are more important. These members can control what bills get debated and voted on.</a:t>
            </a:r>
          </a:p>
        </p:txBody>
      </p:sp>
    </p:spTree>
    <p:extLst>
      <p:ext uri="{BB962C8B-B14F-4D97-AF65-F5344CB8AC3E}">
        <p14:creationId xmlns:p14="http://schemas.microsoft.com/office/powerpoint/2010/main" val="310639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A611-AB82-CD5B-0AED-5E6CE87E2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DC4D7-B745-699A-33BF-EE272547E43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8F88D1-D32D-2D88-CA0A-5A3B4AB6A361}"/>
              </a:ext>
            </a:extLst>
          </p:cNvPr>
          <p:cNvSpPr>
            <a:spLocks noGrp="1"/>
          </p:cNvSpPr>
          <p:nvPr>
            <p:ph type="body" idx="1"/>
          </p:nvPr>
        </p:nvSpPr>
        <p:spPr/>
        <p:txBody>
          <a:bodyPr/>
          <a:lstStyle/>
          <a:p>
            <a:r>
              <a:rPr lang="en-US" dirty="0"/>
              <a:t>Leaders are concerned with what the members of their party are concerned about!</a:t>
            </a:r>
          </a:p>
          <a:p>
            <a:endParaRPr lang="en-US" dirty="0"/>
          </a:p>
          <a:p>
            <a:r>
              <a:rPr lang="en-US" dirty="0"/>
              <a:t>We don’t ignore minority party…they’ll be in the majority again someday</a:t>
            </a:r>
          </a:p>
        </p:txBody>
      </p:sp>
    </p:spTree>
    <p:extLst>
      <p:ext uri="{BB962C8B-B14F-4D97-AF65-F5344CB8AC3E}">
        <p14:creationId xmlns:p14="http://schemas.microsoft.com/office/powerpoint/2010/main" val="227334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11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17"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18"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19"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20" name="Title Text"/>
          <p:cNvSpPr txBox="1">
            <a:spLocks noGrp="1"/>
          </p:cNvSpPr>
          <p:nvPr>
            <p:ph type="title"/>
          </p:nvPr>
        </p:nvSpPr>
        <p:spPr>
          <a:prstGeom prst="rect">
            <a:avLst/>
          </a:prstGeom>
        </p:spPr>
        <p:txBody>
          <a:bodyPr anchor="ctr"/>
          <a:lstStyle/>
          <a:p>
            <a:r>
              <a:t>Title Text</a:t>
            </a:r>
          </a:p>
        </p:txBody>
      </p:sp>
      <p:sp>
        <p:nvSpPr>
          <p:cNvPr id="1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D1231D7B-611A-F427-E1DC-D07E07CF0630}"/>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6_Section Header">
    <p:spTree>
      <p:nvGrpSpPr>
        <p:cNvPr id="1" name=""/>
        <p:cNvGrpSpPr/>
        <p:nvPr/>
      </p:nvGrpSpPr>
      <p:grpSpPr>
        <a:xfrm>
          <a:off x="0" y="0"/>
          <a:ext cx="0" cy="0"/>
          <a:chOff x="0" y="0"/>
          <a:chExt cx="0" cy="0"/>
        </a:xfrm>
      </p:grpSpPr>
      <p:sp>
        <p:nvSpPr>
          <p:cNvPr id="130"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31"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32"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33"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35"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9B44B574-D4B5-9D59-17CE-B67B78977EAE}"/>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6_Comparison">
    <p:spTree>
      <p:nvGrpSpPr>
        <p:cNvPr id="1" name=""/>
        <p:cNvGrpSpPr/>
        <p:nvPr/>
      </p:nvGrpSpPr>
      <p:grpSpPr>
        <a:xfrm>
          <a:off x="0" y="0"/>
          <a:ext cx="0" cy="0"/>
          <a:chOff x="0" y="0"/>
          <a:chExt cx="0" cy="0"/>
        </a:xfrm>
      </p:grpSpPr>
      <p:sp>
        <p:nvSpPr>
          <p:cNvPr id="158"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59"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60"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61"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62"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163"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64"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65FD1E9F-349F-13A6-BF42-4CCA89B75E97}"/>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6_Title Only">
    <p:spTree>
      <p:nvGrpSpPr>
        <p:cNvPr id="1" name=""/>
        <p:cNvGrpSpPr/>
        <p:nvPr/>
      </p:nvGrpSpPr>
      <p:grpSpPr>
        <a:xfrm>
          <a:off x="0" y="0"/>
          <a:ext cx="0" cy="0"/>
          <a:chOff x="0" y="0"/>
          <a:chExt cx="0" cy="0"/>
        </a:xfrm>
      </p:grpSpPr>
      <p:sp>
        <p:nvSpPr>
          <p:cNvPr id="173"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74"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7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7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77" name="Title Text"/>
          <p:cNvSpPr txBox="1">
            <a:spLocks noGrp="1"/>
          </p:cNvSpPr>
          <p:nvPr>
            <p:ph type="title"/>
          </p:nvPr>
        </p:nvSpPr>
        <p:spPr>
          <a:prstGeom prst="rect">
            <a:avLst/>
          </a:prstGeom>
        </p:spPr>
        <p:txBody>
          <a:bodyPr anchor="ctr"/>
          <a:lstStyle/>
          <a:p>
            <a:r>
              <a:t>Title Text</a:t>
            </a:r>
          </a:p>
        </p:txBody>
      </p:sp>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B170AD34-B729-0B6F-E473-4BCC7FB83BFD}"/>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6_Blank">
    <p:spTree>
      <p:nvGrpSpPr>
        <p:cNvPr id="1" name=""/>
        <p:cNvGrpSpPr/>
        <p:nvPr/>
      </p:nvGrpSpPr>
      <p:grpSpPr>
        <a:xfrm>
          <a:off x="0" y="0"/>
          <a:ext cx="0" cy="0"/>
          <a:chOff x="0" y="0"/>
          <a:chExt cx="0" cy="0"/>
        </a:xfrm>
      </p:grpSpPr>
      <p:sp>
        <p:nvSpPr>
          <p:cNvPr id="18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87"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88"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89"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D9A0893-ADFC-6C22-630E-F15C4AFACCEF}"/>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_Content with Caption">
    <p:spTree>
      <p:nvGrpSpPr>
        <p:cNvPr id="1" name=""/>
        <p:cNvGrpSpPr/>
        <p:nvPr/>
      </p:nvGrpSpPr>
      <p:grpSpPr>
        <a:xfrm>
          <a:off x="0" y="0"/>
          <a:ext cx="0" cy="0"/>
          <a:chOff x="0" y="0"/>
          <a:chExt cx="0" cy="0"/>
        </a:xfrm>
      </p:grpSpPr>
      <p:sp>
        <p:nvSpPr>
          <p:cNvPr id="198"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99"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200"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201"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20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20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04"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20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5D26CCB1-0270-8ADE-36B9-6284FDD0CCE0}"/>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Picture with Caption">
    <p:spTree>
      <p:nvGrpSpPr>
        <p:cNvPr id="1" name=""/>
        <p:cNvGrpSpPr/>
        <p:nvPr/>
      </p:nvGrpSpPr>
      <p:grpSpPr>
        <a:xfrm>
          <a:off x="0" y="0"/>
          <a:ext cx="0" cy="0"/>
          <a:chOff x="0" y="0"/>
          <a:chExt cx="0" cy="0"/>
        </a:xfrm>
      </p:grpSpPr>
      <p:sp>
        <p:nvSpPr>
          <p:cNvPr id="213"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14"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21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21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217"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218"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219"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7EE9ED9-8156-757C-3E25-F16B87F0C935}"/>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5_Section Header">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5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53"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5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255"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25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A2E12269-A422-7667-F123-6C5AB3BE190C}"/>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5_Two Content">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64"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65"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66" name="Title Text"/>
          <p:cNvSpPr txBox="1">
            <a:spLocks noGrp="1"/>
          </p:cNvSpPr>
          <p:nvPr>
            <p:ph type="title"/>
          </p:nvPr>
        </p:nvSpPr>
        <p:spPr>
          <a:prstGeom prst="rect">
            <a:avLst/>
          </a:prstGeom>
        </p:spPr>
        <p:txBody>
          <a:bodyPr anchor="ctr"/>
          <a:lstStyle/>
          <a:p>
            <a:r>
              <a:t>Title Text</a:t>
            </a:r>
          </a:p>
        </p:txBody>
      </p:sp>
      <p:sp>
        <p:nvSpPr>
          <p:cNvPr id="267"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96FFF56F-3B7B-C239-23A6-34A17A52A066}"/>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5_Comparison">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7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77"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78"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279"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80"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9BE4813C-D8B7-81DD-03C5-BD8DD7153658}"/>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5_Title Only">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89"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90"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91" name="Title Text"/>
          <p:cNvSpPr txBox="1">
            <a:spLocks noGrp="1"/>
          </p:cNvSpPr>
          <p:nvPr>
            <p:ph type="title"/>
          </p:nvPr>
        </p:nvSpPr>
        <p:spPr>
          <a:prstGeom prst="rect">
            <a:avLst/>
          </a:prstGeom>
        </p:spPr>
        <p:txBody>
          <a:bodyPr anchor="ctr"/>
          <a:lstStyle/>
          <a:p>
            <a:r>
              <a:t>Title Text</a:t>
            </a: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C5B33993-2604-2D79-AF75-A9DDF36BAA20}"/>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5_Blank">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300"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01"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0C4EF03F-8659-558D-06BA-EB759CB5CEE0}"/>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5_Content with Caption">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310"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11"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31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31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314"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3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B8742E16-C127-AB08-D6F7-FEFCC07096A6}"/>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5_Picture with Caption">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323"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24"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325"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326"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2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AB2FD3CE-B9A6-5A35-D80D-4F9E2C18FEDE}"/>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33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37"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38"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39"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340"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341" name="NAAF-TMLogo-Green (1).png" descr="NAAF-TMLogo-Green (1).png"/>
          <p:cNvPicPr>
            <a:picLocks noChangeAspect="1"/>
          </p:cNvPicPr>
          <p:nvPr/>
        </p:nvPicPr>
        <p:blipFill>
          <a:blip r:embed="rId3"/>
          <a:stretch>
            <a:fillRect/>
          </a:stretch>
        </p:blipFill>
        <p:spPr>
          <a:xfrm>
            <a:off x="9630295" y="5252018"/>
            <a:ext cx="2266889" cy="883690"/>
          </a:xfrm>
          <a:prstGeom prst="rect">
            <a:avLst/>
          </a:prstGeom>
          <a:ln w="12700">
            <a:miter lim="400000"/>
          </a:ln>
        </p:spPr>
      </p:pic>
      <p:sp>
        <p:nvSpPr>
          <p:cNvPr id="342"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4_Section Header">
    <p:spTree>
      <p:nvGrpSpPr>
        <p:cNvPr id="1" name=""/>
        <p:cNvGrpSpPr/>
        <p:nvPr/>
      </p:nvGrpSpPr>
      <p:grpSpPr>
        <a:xfrm>
          <a:off x="0" y="0"/>
          <a:ext cx="0" cy="0"/>
          <a:chOff x="0" y="0"/>
          <a:chExt cx="0" cy="0"/>
        </a:xfrm>
      </p:grpSpPr>
      <p:sp>
        <p:nvSpPr>
          <p:cNvPr id="36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63"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64"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65"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66"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pic>
        <p:nvPicPr>
          <p:cNvPr id="367"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3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4_Two Content">
    <p:spTree>
      <p:nvGrpSpPr>
        <p:cNvPr id="1" name=""/>
        <p:cNvGrpSpPr/>
        <p:nvPr/>
      </p:nvGrpSpPr>
      <p:grpSpPr>
        <a:xfrm>
          <a:off x="0" y="0"/>
          <a:ext cx="0" cy="0"/>
          <a:chOff x="0" y="0"/>
          <a:chExt cx="0" cy="0"/>
        </a:xfrm>
      </p:grpSpPr>
      <p:sp>
        <p:nvSpPr>
          <p:cNvPr id="375"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76"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77"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78" name="Title Text"/>
          <p:cNvSpPr txBox="1">
            <a:spLocks noGrp="1"/>
          </p:cNvSpPr>
          <p:nvPr>
            <p:ph type="title"/>
          </p:nvPr>
        </p:nvSpPr>
        <p:spPr>
          <a:xfrm>
            <a:off x="3373513" y="365125"/>
            <a:ext cx="7980286" cy="1325563"/>
          </a:xfrm>
          <a:prstGeom prst="rect">
            <a:avLst/>
          </a:prstGeom>
        </p:spPr>
        <p:txBody>
          <a:bodyPr anchor="ctr"/>
          <a:lstStyle/>
          <a:p>
            <a:r>
              <a:t>Title Text</a:t>
            </a:r>
          </a:p>
        </p:txBody>
      </p:sp>
      <p:sp>
        <p:nvSpPr>
          <p:cNvPr id="37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380"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3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4_Comparison">
    <p:spTree>
      <p:nvGrpSpPr>
        <p:cNvPr id="1" name=""/>
        <p:cNvGrpSpPr/>
        <p:nvPr/>
      </p:nvGrpSpPr>
      <p:grpSpPr>
        <a:xfrm>
          <a:off x="0" y="0"/>
          <a:ext cx="0" cy="0"/>
          <a:chOff x="0" y="0"/>
          <a:chExt cx="0" cy="0"/>
        </a:xfrm>
      </p:grpSpPr>
      <p:sp>
        <p:nvSpPr>
          <p:cNvPr id="388"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89"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90"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91"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392"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93" name="Text Placeholder 4"/>
          <p:cNvSpPr>
            <a:spLocks noGrp="1"/>
          </p:cNvSpPr>
          <p:nvPr>
            <p:ph type="body" sz="quarter" idx="21"/>
          </p:nvPr>
        </p:nvSpPr>
        <p:spPr>
          <a:xfrm>
            <a:off x="6172200" y="1681163"/>
            <a:ext cx="5183188" cy="823914"/>
          </a:xfrm>
          <a:prstGeom prst="rect">
            <a:avLst/>
          </a:prstGeom>
        </p:spPr>
        <p:txBody>
          <a:bodyPr anchor="b"/>
          <a:lstStyle/>
          <a:p>
            <a:endParaRPr/>
          </a:p>
        </p:txBody>
      </p:sp>
      <p:pic>
        <p:nvPicPr>
          <p:cNvPr id="394"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3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4_Title Only">
    <p:spTree>
      <p:nvGrpSpPr>
        <p:cNvPr id="1" name=""/>
        <p:cNvGrpSpPr/>
        <p:nvPr/>
      </p:nvGrpSpPr>
      <p:grpSpPr>
        <a:xfrm>
          <a:off x="0" y="0"/>
          <a:ext cx="0" cy="0"/>
          <a:chOff x="0" y="0"/>
          <a:chExt cx="0" cy="0"/>
        </a:xfrm>
      </p:grpSpPr>
      <p:sp>
        <p:nvSpPr>
          <p:cNvPr id="40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03"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04"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405" name="Title Text"/>
          <p:cNvSpPr txBox="1">
            <a:spLocks noGrp="1"/>
          </p:cNvSpPr>
          <p:nvPr>
            <p:ph type="title"/>
          </p:nvPr>
        </p:nvSpPr>
        <p:spPr>
          <a:xfrm>
            <a:off x="3373513" y="365125"/>
            <a:ext cx="7980286" cy="1325563"/>
          </a:xfrm>
          <a:prstGeom prst="rect">
            <a:avLst/>
          </a:prstGeom>
        </p:spPr>
        <p:txBody>
          <a:bodyPr anchor="ctr"/>
          <a:lstStyle/>
          <a:p>
            <a:r>
              <a:t>Title Text</a:t>
            </a:r>
          </a:p>
        </p:txBody>
      </p:sp>
      <p:pic>
        <p:nvPicPr>
          <p:cNvPr id="406"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4_Blank">
    <p:spTree>
      <p:nvGrpSpPr>
        <p:cNvPr id="1" name=""/>
        <p:cNvGrpSpPr/>
        <p:nvPr/>
      </p:nvGrpSpPr>
      <p:grpSpPr>
        <a:xfrm>
          <a:off x="0" y="0"/>
          <a:ext cx="0" cy="0"/>
          <a:chOff x="0" y="0"/>
          <a:chExt cx="0" cy="0"/>
        </a:xfrm>
      </p:grpSpPr>
      <p:sp>
        <p:nvSpPr>
          <p:cNvPr id="414"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15"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16"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pic>
        <p:nvPicPr>
          <p:cNvPr id="417"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Content with Caption">
    <p:spTree>
      <p:nvGrpSpPr>
        <p:cNvPr id="1" name=""/>
        <p:cNvGrpSpPr/>
        <p:nvPr/>
      </p:nvGrpSpPr>
      <p:grpSpPr>
        <a:xfrm>
          <a:off x="0" y="0"/>
          <a:ext cx="0" cy="0"/>
          <a:chOff x="0" y="0"/>
          <a:chExt cx="0" cy="0"/>
        </a:xfrm>
      </p:grpSpPr>
      <p:sp>
        <p:nvSpPr>
          <p:cNvPr id="425"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26"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27"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428"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429"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430" name="Text Placeholder 3"/>
          <p:cNvSpPr>
            <a:spLocks noGrp="1"/>
          </p:cNvSpPr>
          <p:nvPr>
            <p:ph type="body" sz="quarter" idx="21"/>
          </p:nvPr>
        </p:nvSpPr>
        <p:spPr>
          <a:xfrm>
            <a:off x="839786" y="2057400"/>
            <a:ext cx="3932241" cy="3811588"/>
          </a:xfrm>
          <a:prstGeom prst="rect">
            <a:avLst/>
          </a:prstGeom>
        </p:spPr>
        <p:txBody>
          <a:bodyPr/>
          <a:lstStyle/>
          <a:p>
            <a:endParaRPr/>
          </a:p>
        </p:txBody>
      </p:sp>
      <p:pic>
        <p:nvPicPr>
          <p:cNvPr id="431"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4_Picture with Caption">
    <p:spTree>
      <p:nvGrpSpPr>
        <p:cNvPr id="1" name=""/>
        <p:cNvGrpSpPr/>
        <p:nvPr/>
      </p:nvGrpSpPr>
      <p:grpSpPr>
        <a:xfrm>
          <a:off x="0" y="0"/>
          <a:ext cx="0" cy="0"/>
          <a:chOff x="0" y="0"/>
          <a:chExt cx="0" cy="0"/>
        </a:xfrm>
      </p:grpSpPr>
      <p:sp>
        <p:nvSpPr>
          <p:cNvPr id="439"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40"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41"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44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44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44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pic>
        <p:nvPicPr>
          <p:cNvPr id="445"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46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46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467" name="Title Text"/>
          <p:cNvSpPr txBox="1">
            <a:spLocks noGrp="1"/>
          </p:cNvSpPr>
          <p:nvPr>
            <p:ph type="title"/>
          </p:nvPr>
        </p:nvSpPr>
        <p:spPr>
          <a:prstGeom prst="rect">
            <a:avLst/>
          </a:prstGeom>
        </p:spPr>
        <p:txBody>
          <a:bodyPr anchor="ctr"/>
          <a:lstStyle/>
          <a:p>
            <a:r>
              <a:t>Title Text</a:t>
            </a:r>
          </a:p>
        </p:txBody>
      </p:sp>
      <p:sp>
        <p:nvSpPr>
          <p:cNvPr id="4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33BA62B-EA34-85DD-2E04-45C51B103FEC}"/>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477"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478"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47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48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48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2C69727A-A9F0-851D-0111-ADF11BE099D4}"/>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489"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490"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491" name="Title Text"/>
          <p:cNvSpPr txBox="1">
            <a:spLocks noGrp="1"/>
          </p:cNvSpPr>
          <p:nvPr>
            <p:ph type="title"/>
          </p:nvPr>
        </p:nvSpPr>
        <p:spPr>
          <a:prstGeom prst="rect">
            <a:avLst/>
          </a:prstGeom>
        </p:spPr>
        <p:txBody>
          <a:bodyPr anchor="ctr"/>
          <a:lstStyle/>
          <a:p>
            <a:r>
              <a:t>Title Text</a:t>
            </a:r>
          </a:p>
        </p:txBody>
      </p:sp>
      <p:sp>
        <p:nvSpPr>
          <p:cNvPr id="492"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424282E-0CE5-6627-4E1F-9328A6B6EF2C}"/>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50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02"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03"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504"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5"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B3E6749E-B190-1E6C-4074-6BF8683FA380}"/>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514"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15"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16" name="Title Text"/>
          <p:cNvSpPr txBox="1">
            <a:spLocks noGrp="1"/>
          </p:cNvSpPr>
          <p:nvPr>
            <p:ph type="title"/>
          </p:nvPr>
        </p:nvSpPr>
        <p:spPr>
          <a:prstGeom prst="rect">
            <a:avLst/>
          </a:prstGeom>
        </p:spPr>
        <p:txBody>
          <a:bodyPr anchor="ctr"/>
          <a:lstStyle/>
          <a:p>
            <a:r>
              <a:t>Title Text</a:t>
            </a:r>
          </a:p>
        </p:txBody>
      </p:sp>
      <p:sp>
        <p:nvSpPr>
          <p:cNvPr id="51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7507E61-D87D-8B8C-C0C6-2731A7BA5019}"/>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52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2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2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8A33CAC4-2B5B-34FF-B441-0B1DD576DCFD}"/>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53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3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37"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538"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539"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54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98CE36E8-B407-7B37-6231-EB8352511B43}"/>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548"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49"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50"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551"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552"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55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E67D52D-2B50-6EFB-C913-CA4F0030B0AF}"/>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56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6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565" name="Picture 2"/>
          <p:cNvGrpSpPr/>
          <p:nvPr/>
        </p:nvGrpSpPr>
        <p:grpSpPr>
          <a:xfrm>
            <a:off x="8200462" y="457100"/>
            <a:ext cx="3547929" cy="2664428"/>
            <a:chOff x="0" y="0"/>
            <a:chExt cx="3547928" cy="2664427"/>
          </a:xfrm>
        </p:grpSpPr>
        <p:sp>
          <p:nvSpPr>
            <p:cNvPr id="56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56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566"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567"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69"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8D665D84-5796-72BF-8DF7-DE7EBDDFBACE}"/>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576"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77"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580" name="Picture 2"/>
          <p:cNvGrpSpPr/>
          <p:nvPr/>
        </p:nvGrpSpPr>
        <p:grpSpPr>
          <a:xfrm>
            <a:off x="8200462" y="457100"/>
            <a:ext cx="3547929" cy="2664428"/>
            <a:chOff x="0" y="0"/>
            <a:chExt cx="3547928" cy="2664427"/>
          </a:xfrm>
        </p:grpSpPr>
        <p:sp>
          <p:nvSpPr>
            <p:cNvPr id="578"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579"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581" name="Title Text"/>
          <p:cNvSpPr txBox="1">
            <a:spLocks noGrp="1"/>
          </p:cNvSpPr>
          <p:nvPr>
            <p:ph type="title"/>
          </p:nvPr>
        </p:nvSpPr>
        <p:spPr>
          <a:prstGeom prst="rect">
            <a:avLst/>
          </a:prstGeom>
        </p:spPr>
        <p:txBody>
          <a:bodyPr anchor="ctr"/>
          <a:lstStyle/>
          <a:p>
            <a:r>
              <a:t>Title Text</a:t>
            </a:r>
          </a:p>
        </p:txBody>
      </p:sp>
      <p:sp>
        <p:nvSpPr>
          <p:cNvPr id="5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B2A97EE7-937D-EB71-BB14-71DF346AFDF7}"/>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59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9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595" name="Picture 2"/>
          <p:cNvGrpSpPr/>
          <p:nvPr/>
        </p:nvGrpSpPr>
        <p:grpSpPr>
          <a:xfrm>
            <a:off x="8200462" y="457100"/>
            <a:ext cx="3547929" cy="2664428"/>
            <a:chOff x="0" y="0"/>
            <a:chExt cx="3547928" cy="2664427"/>
          </a:xfrm>
        </p:grpSpPr>
        <p:sp>
          <p:nvSpPr>
            <p:cNvPr id="59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59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596"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597"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2FA2256-097E-393F-BD92-BD9B214AF37D}"/>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606"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07"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10" name="Picture 2"/>
          <p:cNvGrpSpPr/>
          <p:nvPr/>
        </p:nvGrpSpPr>
        <p:grpSpPr>
          <a:xfrm>
            <a:off x="8200462" y="457100"/>
            <a:ext cx="3547929" cy="2664428"/>
            <a:chOff x="0" y="0"/>
            <a:chExt cx="3547928" cy="2664427"/>
          </a:xfrm>
        </p:grpSpPr>
        <p:sp>
          <p:nvSpPr>
            <p:cNvPr id="608"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09"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11" name="Title Text"/>
          <p:cNvSpPr txBox="1">
            <a:spLocks noGrp="1"/>
          </p:cNvSpPr>
          <p:nvPr>
            <p:ph type="title"/>
          </p:nvPr>
        </p:nvSpPr>
        <p:spPr>
          <a:prstGeom prst="rect">
            <a:avLst/>
          </a:prstGeom>
        </p:spPr>
        <p:txBody>
          <a:bodyPr anchor="ctr"/>
          <a:lstStyle/>
          <a:p>
            <a:r>
              <a:t>Title Text</a:t>
            </a:r>
          </a:p>
        </p:txBody>
      </p:sp>
      <p:sp>
        <p:nvSpPr>
          <p:cNvPr id="612"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1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AD8151C-5A7C-380A-72CB-1A40168B5D28}"/>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62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2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25" name="Picture 2"/>
          <p:cNvGrpSpPr/>
          <p:nvPr/>
        </p:nvGrpSpPr>
        <p:grpSpPr>
          <a:xfrm>
            <a:off x="8200462" y="457100"/>
            <a:ext cx="3547929" cy="2664428"/>
            <a:chOff x="0" y="0"/>
            <a:chExt cx="3547928" cy="2664427"/>
          </a:xfrm>
        </p:grpSpPr>
        <p:sp>
          <p:nvSpPr>
            <p:cNvPr id="62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2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26"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627"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28"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63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C7795BE-17EF-4CBD-7945-4A13B1328FF3}"/>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637"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38"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41" name="Picture 2"/>
          <p:cNvGrpSpPr/>
          <p:nvPr/>
        </p:nvGrpSpPr>
        <p:grpSpPr>
          <a:xfrm>
            <a:off x="8200462" y="457100"/>
            <a:ext cx="3547929" cy="2664428"/>
            <a:chOff x="0" y="0"/>
            <a:chExt cx="3547928" cy="2664427"/>
          </a:xfrm>
        </p:grpSpPr>
        <p:sp>
          <p:nvSpPr>
            <p:cNvPr id="639"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40"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42" name="Title Text"/>
          <p:cNvSpPr txBox="1">
            <a:spLocks noGrp="1"/>
          </p:cNvSpPr>
          <p:nvPr>
            <p:ph type="title"/>
          </p:nvPr>
        </p:nvSpPr>
        <p:spPr>
          <a:prstGeom prst="rect">
            <a:avLst/>
          </a:prstGeom>
        </p:spPr>
        <p:txBody>
          <a:bodyPr anchor="ctr"/>
          <a:lstStyle/>
          <a:p>
            <a:r>
              <a:t>Title Text</a:t>
            </a:r>
          </a:p>
        </p:txBody>
      </p:sp>
      <p:sp>
        <p:nvSpPr>
          <p:cNvPr id="64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6B99A39-F405-886E-6727-D03996ED19DA}"/>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65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5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55" name="Picture 2"/>
          <p:cNvGrpSpPr/>
          <p:nvPr/>
        </p:nvGrpSpPr>
        <p:grpSpPr>
          <a:xfrm>
            <a:off x="8200462" y="457100"/>
            <a:ext cx="3547929" cy="2664428"/>
            <a:chOff x="0" y="0"/>
            <a:chExt cx="3547928" cy="2664427"/>
          </a:xfrm>
        </p:grpSpPr>
        <p:sp>
          <p:nvSpPr>
            <p:cNvPr id="65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5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5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96320860-1DC4-B46B-5B34-7D78EDDA97D9}"/>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664"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65"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68" name="Picture 2"/>
          <p:cNvGrpSpPr/>
          <p:nvPr/>
        </p:nvGrpSpPr>
        <p:grpSpPr>
          <a:xfrm>
            <a:off x="8200462" y="457100"/>
            <a:ext cx="3547929" cy="2664428"/>
            <a:chOff x="0" y="0"/>
            <a:chExt cx="3547928" cy="2664427"/>
          </a:xfrm>
        </p:grpSpPr>
        <p:sp>
          <p:nvSpPr>
            <p:cNvPr id="666"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67"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69"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670"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671"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67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389C48C8-8F26-67DC-E315-E07B6B1F73FC}"/>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680"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81"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84" name="Picture 2"/>
          <p:cNvGrpSpPr/>
          <p:nvPr/>
        </p:nvGrpSpPr>
        <p:grpSpPr>
          <a:xfrm>
            <a:off x="8200462" y="457100"/>
            <a:ext cx="3547929" cy="2664428"/>
            <a:chOff x="0" y="0"/>
            <a:chExt cx="3547928" cy="2664427"/>
          </a:xfrm>
        </p:grpSpPr>
        <p:sp>
          <p:nvSpPr>
            <p:cNvPr id="682"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83"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85"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686"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687"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68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28B3DADB-D4C0-1289-5943-7A9129E8B5E6}"/>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707"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08" name="Title Text"/>
          <p:cNvSpPr txBox="1">
            <a:spLocks noGrp="1"/>
          </p:cNvSpPr>
          <p:nvPr>
            <p:ph type="title"/>
          </p:nvPr>
        </p:nvSpPr>
        <p:spPr>
          <a:prstGeom prst="rect">
            <a:avLst/>
          </a:prstGeom>
        </p:spPr>
        <p:txBody>
          <a:bodyPr/>
          <a:lstStyle/>
          <a:p>
            <a:r>
              <a:t>Title Text</a:t>
            </a:r>
          </a:p>
        </p:txBody>
      </p:sp>
      <p:sp>
        <p:nvSpPr>
          <p:cNvPr id="70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1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D967BA5-35E9-06B6-085E-0663523D1B48}"/>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pic>
        <p:nvPicPr>
          <p:cNvPr id="718"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1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72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7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23E629C2-5428-C798-CD02-B19A2EF4253A}"/>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pic>
        <p:nvPicPr>
          <p:cNvPr id="729"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30" name="Title Text"/>
          <p:cNvSpPr txBox="1">
            <a:spLocks noGrp="1"/>
          </p:cNvSpPr>
          <p:nvPr>
            <p:ph type="title"/>
          </p:nvPr>
        </p:nvSpPr>
        <p:spPr>
          <a:prstGeom prst="rect">
            <a:avLst/>
          </a:prstGeom>
        </p:spPr>
        <p:txBody>
          <a:bodyPr/>
          <a:lstStyle/>
          <a:p>
            <a:r>
              <a:t>Title Text</a:t>
            </a:r>
          </a:p>
        </p:txBody>
      </p:sp>
      <p:sp>
        <p:nvSpPr>
          <p:cNvPr id="73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7CC519C8-E772-4615-0F73-DCA6CB9E603C}"/>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pic>
        <p:nvPicPr>
          <p:cNvPr id="740"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41"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42"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3"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74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D1512124-D69C-9DFE-F32A-B20416A47A8C}"/>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pic>
        <p:nvPicPr>
          <p:cNvPr id="752"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53" name="Title Text"/>
          <p:cNvSpPr txBox="1">
            <a:spLocks noGrp="1"/>
          </p:cNvSpPr>
          <p:nvPr>
            <p:ph type="title"/>
          </p:nvPr>
        </p:nvSpPr>
        <p:spPr>
          <a:prstGeom prst="rect">
            <a:avLst/>
          </a:prstGeom>
        </p:spPr>
        <p:txBody>
          <a:bodyPr/>
          <a:lstStyle/>
          <a:p>
            <a:r>
              <a:t>Title Text</a:t>
            </a:r>
          </a:p>
        </p:txBody>
      </p:sp>
      <p:sp>
        <p:nvSpPr>
          <p:cNvPr id="75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7E20C7EE-6644-1BA3-E730-97F248A205B7}"/>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pic>
        <p:nvPicPr>
          <p:cNvPr id="762"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6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AD0FB85-347E-0047-A47F-66B52AF1E795}"/>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pic>
        <p:nvPicPr>
          <p:cNvPr id="771"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74"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77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998901E-C1CD-A375-233C-7ABC1E909D62}"/>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pic>
        <p:nvPicPr>
          <p:cNvPr id="783"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8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85"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786"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8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359D0F0-FB74-9897-572E-7BBC43879E9F}"/>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795"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796"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797"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798"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800"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29114DE8-6D17-A4C0-5B0F-24A6B46CC928}"/>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19"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20"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2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822"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82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957D6DFD-6951-6E3F-BA18-F5D26B888935}"/>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31"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32"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33" name="Title Text"/>
          <p:cNvSpPr txBox="1">
            <a:spLocks noGrp="1"/>
          </p:cNvSpPr>
          <p:nvPr>
            <p:ph type="title"/>
          </p:nvPr>
        </p:nvSpPr>
        <p:spPr>
          <a:prstGeom prst="rect">
            <a:avLst/>
          </a:prstGeom>
        </p:spPr>
        <p:txBody>
          <a:bodyPr/>
          <a:lstStyle/>
          <a:p>
            <a:r>
              <a:t>Title Text</a:t>
            </a:r>
          </a:p>
        </p:txBody>
      </p:sp>
      <p:sp>
        <p:nvSpPr>
          <p:cNvPr id="834"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3FD82322-9554-C63D-985B-1FDA0DFB651F}"/>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43"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44"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45"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846"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7"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8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6718231A-D192-298F-9751-21A86514D08C}"/>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56"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57"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58" name="Title Text"/>
          <p:cNvSpPr txBox="1">
            <a:spLocks noGrp="1"/>
          </p:cNvSpPr>
          <p:nvPr>
            <p:ph type="title"/>
          </p:nvPr>
        </p:nvSpPr>
        <p:spPr>
          <a:prstGeom prst="rect">
            <a:avLst/>
          </a:prstGeom>
        </p:spPr>
        <p:txBody>
          <a:bodyPr/>
          <a:lstStyle/>
          <a:p>
            <a:r>
              <a:t>Title Text</a:t>
            </a:r>
          </a:p>
        </p:txBody>
      </p:sp>
      <p:sp>
        <p:nvSpPr>
          <p:cNvPr id="86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1E3C6010-397C-2C94-4C17-FCE5BE7DF6D6}"/>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67"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68"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44412DA9-67D1-403E-A4B2-A5F9D4FC2623}"/>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77"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78"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79"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80"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81"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88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779AD305-9150-A2F1-71A9-5E0B3464D43E}"/>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90"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91"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9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9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9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9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BE691846-4156-17FE-E6A2-A80890A1A367}"/>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6"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FAFAFA"/>
            </a:gs>
            <a:gs pos="100000">
              <a:srgbClr val="CFCFCF"/>
            </a:gs>
          </a:gsLst>
          <a:lin ang="5400000" scaled="0"/>
        </a:gradFill>
        <a:effectLst/>
      </p:bgPr>
    </p:bg>
    <p:spTree>
      <p:nvGrpSpPr>
        <p:cNvPr id="1" name=""/>
        <p:cNvGrpSpPr/>
        <p:nvPr/>
      </p:nvGrpSpPr>
      <p:grpSpPr>
        <a:xfrm>
          <a:off x="0" y="0"/>
          <a:ext cx="0" cy="0"/>
          <a:chOff x="0" y="0"/>
          <a:chExt cx="0" cy="0"/>
        </a:xfrm>
      </p:grpSpPr>
      <p:sp>
        <p:nvSpPr>
          <p:cNvPr id="2"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endParaRPr/>
          </a:p>
        </p:txBody>
      </p:sp>
      <p:sp>
        <p:nvSpPr>
          <p:cNvPr id="3" name="Rectangle 7"/>
          <p:cNvSpPr/>
          <p:nvPr/>
        </p:nvSpPr>
        <p:spPr>
          <a:xfrm>
            <a:off x="-2" y="6334316"/>
            <a:ext cx="12192005" cy="66000"/>
          </a:xfrm>
          <a:prstGeom prst="rect">
            <a:avLst/>
          </a:prstGeom>
          <a:solidFill>
            <a:schemeClr val="accent2"/>
          </a:solidFill>
          <a:ln w="12700">
            <a:miter lim="400000"/>
          </a:ln>
        </p:spPr>
        <p:txBody>
          <a:bodyPr lIns="45718" tIns="45718" rIns="45718" bIns="45718"/>
          <a:lstStyle/>
          <a:p>
            <a:endParaRPr/>
          </a:p>
        </p:txBody>
      </p:sp>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610600" y="6356350"/>
            <a:ext cx="358411" cy="350660"/>
          </a:xfrm>
          <a:prstGeom prst="rect">
            <a:avLst/>
          </a:prstGeom>
          <a:ln w="12700">
            <a:miter lim="400000"/>
          </a:ln>
        </p:spPr>
        <p:txBody>
          <a:bodyPr wrap="none" lIns="45718" tIns="45718" rIns="45718" bIns="45718">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3" r:id="rId13"/>
    <p:sldLayoutId id="2147483664" r:id="rId14"/>
    <p:sldLayoutId id="2147483665" r:id="rId15"/>
    <p:sldLayoutId id="2147483666" r:id="rId16"/>
    <p:sldLayoutId id="2147483667"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 id="2147483681" r:id="rId28"/>
    <p:sldLayoutId id="2147483682" r:id="rId29"/>
    <p:sldLayoutId id="2147483683" r:id="rId30"/>
    <p:sldLayoutId id="2147483684" r:id="rId31"/>
    <p:sldLayoutId id="2147483685"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5" r:id="rId50"/>
    <p:sldLayoutId id="2147483706" r:id="rId51"/>
    <p:sldLayoutId id="2147483707" r:id="rId52"/>
    <p:sldLayoutId id="2147483708" r:id="rId53"/>
    <p:sldLayoutId id="2147483709" r:id="rId54"/>
    <p:sldLayoutId id="2147483710" r:id="rId55"/>
    <p:sldLayoutId id="2147483711" r:id="rId56"/>
    <p:sldLayoutId id="2147483712" r:id="rId57"/>
    <p:sldLayoutId id="2147483713" r:id="rId58"/>
    <p:sldLayoutId id="2147483715" r:id="rId59"/>
    <p:sldLayoutId id="2147483716" r:id="rId60"/>
    <p:sldLayoutId id="2147483717" r:id="rId61"/>
    <p:sldLayoutId id="2147483718" r:id="rId62"/>
    <p:sldLayoutId id="2147483719" r:id="rId63"/>
    <p:sldLayoutId id="2147483720" r:id="rId64"/>
    <p:sldLayoutId id="2147483721" r:id="rId6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3.xml"/><Relationship Id="rId1" Type="http://schemas.openxmlformats.org/officeDocument/2006/relationships/video" Target="https://www.youtube.com/embed/Otbml6WIQPo?start=1&amp;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63B8-1A8B-3EE8-E469-9EF259B1ADB6}"/>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EB4B5449-5B5D-8806-689C-5F3A8BF8AE86}"/>
              </a:ext>
            </a:extLst>
          </p:cNvPr>
          <p:cNvSpPr txBox="1">
            <a:spLocks noGrp="1"/>
          </p:cNvSpPr>
          <p:nvPr>
            <p:ph type="title"/>
          </p:nvPr>
        </p:nvSpPr>
        <p:spPr>
          <a:xfrm>
            <a:off x="210989" y="2292623"/>
            <a:ext cx="10515600" cy="1325563"/>
          </a:xfrm>
          <a:prstGeom prst="rect">
            <a:avLst/>
          </a:prstGeom>
        </p:spPr>
        <p:txBody>
          <a:bodyPr>
            <a:normAutofit/>
          </a:bodyPr>
          <a:lstStyle/>
          <a:p>
            <a:pPr algn="ctr"/>
            <a:r>
              <a:rPr lang="en-US" sz="7200" b="1" dirty="0"/>
              <a:t>Congress 101</a:t>
            </a:r>
            <a:endParaRPr sz="7200" b="1" dirty="0"/>
          </a:p>
        </p:txBody>
      </p:sp>
    </p:spTree>
    <p:extLst>
      <p:ext uri="{BB962C8B-B14F-4D97-AF65-F5344CB8AC3E}">
        <p14:creationId xmlns:p14="http://schemas.microsoft.com/office/powerpoint/2010/main" val="11007504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5889-859C-1DB9-70ED-EB78792F8077}"/>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1D122487-E26D-4D05-D3A6-428CD940BD17}"/>
              </a:ext>
            </a:extLst>
          </p:cNvPr>
          <p:cNvSpPr txBox="1">
            <a:spLocks noGrp="1"/>
          </p:cNvSpPr>
          <p:nvPr>
            <p:ph type="title"/>
          </p:nvPr>
        </p:nvSpPr>
        <p:spPr>
          <a:xfrm>
            <a:off x="368643" y="142704"/>
            <a:ext cx="10515600" cy="1325563"/>
          </a:xfrm>
          <a:prstGeom prst="rect">
            <a:avLst/>
          </a:prstGeom>
        </p:spPr>
        <p:txBody>
          <a:bodyPr/>
          <a:lstStyle/>
          <a:p>
            <a:r>
              <a:rPr lang="en-US" dirty="0"/>
              <a:t>Leadership Drives Action</a:t>
            </a:r>
            <a:endParaRPr dirty="0"/>
          </a:p>
        </p:txBody>
      </p:sp>
      <p:sp>
        <p:nvSpPr>
          <p:cNvPr id="955" name="Content Placeholder 6">
            <a:extLst>
              <a:ext uri="{FF2B5EF4-FFF2-40B4-BE49-F238E27FC236}">
                <a16:creationId xmlns:a16="http://schemas.microsoft.com/office/drawing/2014/main" id="{1FDEDC6E-84A3-6D44-E439-E5A70EA683E2}"/>
              </a:ext>
            </a:extLst>
          </p:cNvPr>
          <p:cNvSpPr txBox="1">
            <a:spLocks noGrp="1"/>
          </p:cNvSpPr>
          <p:nvPr>
            <p:ph type="body" idx="1"/>
          </p:nvPr>
        </p:nvSpPr>
        <p:spPr>
          <a:xfrm>
            <a:off x="219332" y="1491268"/>
            <a:ext cx="11416856" cy="4351338"/>
          </a:xfrm>
          <a:prstGeom prst="rect">
            <a:avLst/>
          </a:prstGeom>
        </p:spPr>
        <p:txBody>
          <a:bodyPr>
            <a:normAutofit/>
          </a:bodyPr>
          <a:lstStyle/>
          <a:p>
            <a:pPr>
              <a:lnSpc>
                <a:spcPct val="100000"/>
              </a:lnSpc>
              <a:spcBef>
                <a:spcPts val="0"/>
              </a:spcBef>
            </a:pPr>
            <a:r>
              <a:rPr lang="en-US" sz="3200" b="1" dirty="0"/>
              <a:t>Majority party</a:t>
            </a:r>
            <a:r>
              <a:rPr lang="en-US" sz="3200" dirty="0"/>
              <a:t> in each chamber controls debate</a:t>
            </a:r>
          </a:p>
          <a:p>
            <a:pPr marL="0" indent="0">
              <a:lnSpc>
                <a:spcPct val="100000"/>
              </a:lnSpc>
              <a:spcBef>
                <a:spcPts val="0"/>
              </a:spcBef>
              <a:buNone/>
            </a:pPr>
            <a:endParaRPr lang="en-US" sz="2400" dirty="0"/>
          </a:p>
          <a:p>
            <a:pPr>
              <a:lnSpc>
                <a:spcPct val="100000"/>
              </a:lnSpc>
              <a:spcBef>
                <a:spcPts val="0"/>
              </a:spcBef>
            </a:pPr>
            <a:r>
              <a:rPr lang="en-US" sz="3200" b="1" dirty="0"/>
              <a:t>Leaders</a:t>
            </a:r>
            <a:r>
              <a:rPr lang="en-US" sz="3200" dirty="0"/>
              <a:t> in majority party are most powerful</a:t>
            </a:r>
          </a:p>
          <a:p>
            <a:pPr lvl="1">
              <a:lnSpc>
                <a:spcPct val="100000"/>
              </a:lnSpc>
              <a:spcBef>
                <a:spcPts val="0"/>
              </a:spcBef>
            </a:pPr>
            <a:r>
              <a:rPr lang="en-US" sz="3200" dirty="0"/>
              <a:t>House: Speaker and Majority Leader</a:t>
            </a:r>
          </a:p>
          <a:p>
            <a:pPr lvl="1">
              <a:lnSpc>
                <a:spcPct val="100000"/>
              </a:lnSpc>
              <a:spcBef>
                <a:spcPts val="0"/>
              </a:spcBef>
            </a:pPr>
            <a:r>
              <a:rPr lang="en-US" sz="3200" dirty="0"/>
              <a:t>Senate: Majority Leader</a:t>
            </a:r>
          </a:p>
          <a:p>
            <a:pPr lvl="1">
              <a:lnSpc>
                <a:spcPct val="100000"/>
              </a:lnSpc>
              <a:spcBef>
                <a:spcPts val="0"/>
              </a:spcBef>
            </a:pPr>
            <a:r>
              <a:rPr lang="en-US" sz="3200" dirty="0"/>
              <a:t>Committee Chairs</a:t>
            </a:r>
          </a:p>
          <a:p>
            <a:pPr marL="0" indent="0">
              <a:lnSpc>
                <a:spcPct val="100000"/>
              </a:lnSpc>
              <a:spcBef>
                <a:spcPts val="0"/>
              </a:spcBef>
              <a:buNone/>
            </a:pPr>
            <a:endParaRPr lang="en-US" sz="2400" dirty="0"/>
          </a:p>
          <a:p>
            <a:pPr>
              <a:lnSpc>
                <a:spcPct val="100000"/>
              </a:lnSpc>
              <a:spcBef>
                <a:spcPts val="0"/>
              </a:spcBef>
            </a:pPr>
            <a:r>
              <a:rPr lang="en-US" sz="3200" dirty="0"/>
              <a:t>Exception: Individual senator can “filibuster” a bill</a:t>
            </a:r>
          </a:p>
          <a:p>
            <a:pPr lvl="1">
              <a:lnSpc>
                <a:spcPct val="100000"/>
              </a:lnSpc>
              <a:spcBef>
                <a:spcPts val="0"/>
              </a:spcBef>
            </a:pPr>
            <a:r>
              <a:rPr lang="en-US" sz="3200" b="1" dirty="0"/>
              <a:t>60 votes </a:t>
            </a:r>
            <a:r>
              <a:rPr lang="en-US" sz="3200" dirty="0"/>
              <a:t>needed to end debate</a:t>
            </a:r>
          </a:p>
        </p:txBody>
      </p:sp>
    </p:spTree>
    <p:extLst>
      <p:ext uri="{BB962C8B-B14F-4D97-AF65-F5344CB8AC3E}">
        <p14:creationId xmlns:p14="http://schemas.microsoft.com/office/powerpoint/2010/main" val="12802108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EED8-A470-5AB3-193C-4D5F08CBB4B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DE9759-505E-75E4-0EF5-AAFAA236F1AD}"/>
              </a:ext>
            </a:extLst>
          </p:cNvPr>
          <p:cNvSpPr txBox="1"/>
          <p:nvPr/>
        </p:nvSpPr>
        <p:spPr>
          <a:xfrm>
            <a:off x="305772" y="1709833"/>
            <a:ext cx="10317892"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5400" b="1" dirty="0"/>
              <a:t>Quiz:</a:t>
            </a:r>
          </a:p>
          <a:p>
            <a:r>
              <a:rPr lang="en-US" sz="5400" dirty="0"/>
              <a:t>What happens to bills that Congress doesn’t vote on?</a:t>
            </a:r>
          </a:p>
        </p:txBody>
      </p:sp>
    </p:spTree>
    <p:extLst>
      <p:ext uri="{BB962C8B-B14F-4D97-AF65-F5344CB8AC3E}">
        <p14:creationId xmlns:p14="http://schemas.microsoft.com/office/powerpoint/2010/main" val="29179853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2C1FD-C170-347C-04D9-6D59817085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4305E3-5B16-A76E-F679-9F47BD3FF95E}"/>
              </a:ext>
            </a:extLst>
          </p:cNvPr>
          <p:cNvSpPr txBox="1"/>
          <p:nvPr/>
        </p:nvSpPr>
        <p:spPr>
          <a:xfrm>
            <a:off x="6311153" y="2505672"/>
            <a:ext cx="458145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4800" dirty="0"/>
              <a:t>Reality for most members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solidFill>
              <a:effectLst/>
              <a:uFillTx/>
              <a:latin typeface="+mn-lt"/>
              <a:ea typeface="+mn-ea"/>
              <a:cs typeface="+mn-cs"/>
              <a:sym typeface="Arial"/>
            </a:endParaRPr>
          </a:p>
        </p:txBody>
      </p:sp>
      <p:pic>
        <p:nvPicPr>
          <p:cNvPr id="3" name="Google Shape;116;p24">
            <a:extLst>
              <a:ext uri="{FF2B5EF4-FFF2-40B4-BE49-F238E27FC236}">
                <a16:creationId xmlns:a16="http://schemas.microsoft.com/office/drawing/2014/main" id="{CA73D92A-EB3F-AEA7-F9B6-4B6B5FB93862}"/>
              </a:ext>
            </a:extLst>
          </p:cNvPr>
          <p:cNvPicPr preferRelativeResize="0"/>
          <p:nvPr/>
        </p:nvPicPr>
        <p:blipFill rotWithShape="1">
          <a:blip r:embed="rId3">
            <a:alphaModFix/>
          </a:blip>
          <a:srcRect/>
          <a:stretch/>
        </p:blipFill>
        <p:spPr>
          <a:xfrm>
            <a:off x="302600" y="335090"/>
            <a:ext cx="5793400" cy="5671263"/>
          </a:xfrm>
          <a:prstGeom prst="rect">
            <a:avLst/>
          </a:prstGeom>
          <a:noFill/>
          <a:ln>
            <a:noFill/>
          </a:ln>
        </p:spPr>
      </p:pic>
    </p:spTree>
    <p:extLst>
      <p:ext uri="{BB962C8B-B14F-4D97-AF65-F5344CB8AC3E}">
        <p14:creationId xmlns:p14="http://schemas.microsoft.com/office/powerpoint/2010/main" val="2306778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5DBB-810A-BBA2-4E46-7521F6E10882}"/>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CD19263B-EB94-08BB-1E2E-3411681B5ACA}"/>
              </a:ext>
            </a:extLst>
          </p:cNvPr>
          <p:cNvSpPr txBox="1">
            <a:spLocks noGrp="1"/>
          </p:cNvSpPr>
          <p:nvPr>
            <p:ph type="title"/>
          </p:nvPr>
        </p:nvSpPr>
        <p:spPr>
          <a:xfrm>
            <a:off x="368643" y="142704"/>
            <a:ext cx="10515600" cy="1325563"/>
          </a:xfrm>
          <a:prstGeom prst="rect">
            <a:avLst/>
          </a:prstGeom>
        </p:spPr>
        <p:txBody>
          <a:bodyPr/>
          <a:lstStyle/>
          <a:p>
            <a:r>
              <a:rPr lang="en-US" dirty="0"/>
              <a:t>They’re Overwhelmed!</a:t>
            </a:r>
            <a:endParaRPr dirty="0"/>
          </a:p>
        </p:txBody>
      </p:sp>
      <p:sp>
        <p:nvSpPr>
          <p:cNvPr id="955" name="Content Placeholder 6">
            <a:extLst>
              <a:ext uri="{FF2B5EF4-FFF2-40B4-BE49-F238E27FC236}">
                <a16:creationId xmlns:a16="http://schemas.microsoft.com/office/drawing/2014/main" id="{3AD4E6E0-70D0-F030-6366-BE20D7BF33E1}"/>
              </a:ext>
            </a:extLst>
          </p:cNvPr>
          <p:cNvSpPr txBox="1">
            <a:spLocks noGrp="1"/>
          </p:cNvSpPr>
          <p:nvPr>
            <p:ph type="body" idx="1"/>
          </p:nvPr>
        </p:nvSpPr>
        <p:spPr>
          <a:xfrm>
            <a:off x="219332" y="1647561"/>
            <a:ext cx="10814222" cy="4351338"/>
          </a:xfrm>
          <a:prstGeom prst="rect">
            <a:avLst/>
          </a:prstGeom>
        </p:spPr>
        <p:txBody>
          <a:bodyPr>
            <a:normAutofit/>
          </a:bodyPr>
          <a:lstStyle/>
          <a:p>
            <a:pPr>
              <a:lnSpc>
                <a:spcPct val="100000"/>
              </a:lnSpc>
              <a:spcBef>
                <a:spcPts val="0"/>
              </a:spcBef>
            </a:pPr>
            <a:r>
              <a:rPr lang="en-US" sz="3200" dirty="0"/>
              <a:t>They have a lot to manage:</a:t>
            </a:r>
          </a:p>
          <a:p>
            <a:pPr lvl="1">
              <a:lnSpc>
                <a:spcPct val="100000"/>
              </a:lnSpc>
              <a:spcBef>
                <a:spcPts val="0"/>
              </a:spcBef>
            </a:pPr>
            <a:r>
              <a:rPr lang="en-US" sz="3200" dirty="0"/>
              <a:t>Average House district = </a:t>
            </a:r>
            <a:r>
              <a:rPr lang="en-US" sz="3200" b="1" dirty="0"/>
              <a:t>750,000</a:t>
            </a:r>
            <a:r>
              <a:rPr lang="en-US" sz="3200" dirty="0"/>
              <a:t> people</a:t>
            </a:r>
          </a:p>
          <a:p>
            <a:pPr lvl="1">
              <a:lnSpc>
                <a:spcPct val="100000"/>
              </a:lnSpc>
              <a:spcBef>
                <a:spcPts val="0"/>
              </a:spcBef>
            </a:pPr>
            <a:r>
              <a:rPr lang="en-US" sz="3200" dirty="0"/>
              <a:t>Over </a:t>
            </a:r>
            <a:r>
              <a:rPr lang="en-US" sz="3200" b="1" dirty="0"/>
              <a:t>16,500 bills introduced </a:t>
            </a:r>
            <a:r>
              <a:rPr lang="en-US" sz="3200" dirty="0"/>
              <a:t>in 118</a:t>
            </a:r>
            <a:r>
              <a:rPr lang="en-US" sz="3200" baseline="30000" dirty="0"/>
              <a:t>th</a:t>
            </a:r>
            <a:r>
              <a:rPr lang="en-US" sz="3200" dirty="0"/>
              <a:t> Congress</a:t>
            </a:r>
          </a:p>
          <a:p>
            <a:pPr marL="457200" lvl="1" indent="0">
              <a:lnSpc>
                <a:spcPct val="100000"/>
              </a:lnSpc>
              <a:spcBef>
                <a:spcPts val="0"/>
              </a:spcBef>
              <a:buNone/>
            </a:pPr>
            <a:endParaRPr lang="en-US" sz="3200" dirty="0"/>
          </a:p>
          <a:p>
            <a:pPr>
              <a:lnSpc>
                <a:spcPct val="100000"/>
              </a:lnSpc>
              <a:spcBef>
                <a:spcPts val="0"/>
              </a:spcBef>
            </a:pPr>
            <a:r>
              <a:rPr lang="en-US" sz="3200" b="1" dirty="0"/>
              <a:t>Non-experts </a:t>
            </a:r>
            <a:r>
              <a:rPr lang="en-US" sz="3200" dirty="0"/>
              <a:t>on most issues</a:t>
            </a:r>
          </a:p>
          <a:p>
            <a:pPr lvl="1">
              <a:lnSpc>
                <a:spcPct val="100000"/>
              </a:lnSpc>
              <a:spcBef>
                <a:spcPts val="0"/>
              </a:spcBef>
            </a:pPr>
            <a:r>
              <a:rPr lang="en-US" sz="3200" dirty="0"/>
              <a:t>Members focus on issues relevant to their committees</a:t>
            </a:r>
          </a:p>
          <a:p>
            <a:pPr lvl="1">
              <a:lnSpc>
                <a:spcPct val="100000"/>
              </a:lnSpc>
              <a:spcBef>
                <a:spcPts val="0"/>
              </a:spcBef>
            </a:pPr>
            <a:r>
              <a:rPr lang="en-US" sz="3200" dirty="0"/>
              <a:t>Most have no medical training</a:t>
            </a:r>
          </a:p>
          <a:p>
            <a:pPr marL="0" indent="0">
              <a:lnSpc>
                <a:spcPct val="100000"/>
              </a:lnSpc>
              <a:spcBef>
                <a:spcPts val="0"/>
              </a:spcBef>
              <a:buNone/>
            </a:pPr>
            <a:endParaRPr lang="en-US" sz="1500" dirty="0"/>
          </a:p>
        </p:txBody>
      </p:sp>
    </p:spTree>
    <p:extLst>
      <p:ext uri="{BB962C8B-B14F-4D97-AF65-F5344CB8AC3E}">
        <p14:creationId xmlns:p14="http://schemas.microsoft.com/office/powerpoint/2010/main" val="30143028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329E-44DB-3552-4308-553A99D8D8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3A9113-9642-E6F9-D4E9-94FF919122E3}"/>
              </a:ext>
            </a:extLst>
          </p:cNvPr>
          <p:cNvSpPr txBox="1"/>
          <p:nvPr/>
        </p:nvSpPr>
        <p:spPr>
          <a:xfrm>
            <a:off x="162335" y="898170"/>
            <a:ext cx="10317892"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5400" dirty="0"/>
              <a:t>Find your legislators at:</a:t>
            </a:r>
          </a:p>
          <a:p>
            <a:pPr algn="ctr"/>
            <a:endParaRPr lang="en-US" sz="5400" dirty="0"/>
          </a:p>
          <a:p>
            <a:pPr algn="ctr"/>
            <a:endParaRPr lang="en-US" sz="5400"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solidFill>
              <a:effectLst/>
              <a:uFillTx/>
              <a:latin typeface="+mn-lt"/>
              <a:ea typeface="+mn-ea"/>
              <a:cs typeface="+mn-cs"/>
              <a:sym typeface="Arial"/>
            </a:endParaRPr>
          </a:p>
        </p:txBody>
      </p:sp>
      <p:pic>
        <p:nvPicPr>
          <p:cNvPr id="4" name="Picture 3" descr="A qr code on a white background&#10;&#10;AI-generated content may be incorrect.">
            <a:extLst>
              <a:ext uri="{FF2B5EF4-FFF2-40B4-BE49-F238E27FC236}">
                <a16:creationId xmlns:a16="http://schemas.microsoft.com/office/drawing/2014/main" id="{FFF6AE00-C0E2-18DD-B052-8B440B8EA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737" y="2023091"/>
            <a:ext cx="3529087" cy="3474793"/>
          </a:xfrm>
          <a:prstGeom prst="rect">
            <a:avLst/>
          </a:prstGeom>
        </p:spPr>
      </p:pic>
    </p:spTree>
    <p:extLst>
      <p:ext uri="{BB962C8B-B14F-4D97-AF65-F5344CB8AC3E}">
        <p14:creationId xmlns:p14="http://schemas.microsoft.com/office/powerpoint/2010/main" val="5903350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FE7C-618C-EFEF-CF8B-EE9255A40140}"/>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6E2AC7E0-8A1F-CDE8-3479-F64DED16F501}"/>
              </a:ext>
            </a:extLst>
          </p:cNvPr>
          <p:cNvSpPr txBox="1">
            <a:spLocks noGrp="1"/>
          </p:cNvSpPr>
          <p:nvPr>
            <p:ph type="title"/>
          </p:nvPr>
        </p:nvSpPr>
        <p:spPr>
          <a:xfrm>
            <a:off x="6096000" y="1588504"/>
            <a:ext cx="4123763" cy="3171465"/>
          </a:xfrm>
          <a:prstGeom prst="rect">
            <a:avLst/>
          </a:prstGeom>
        </p:spPr>
        <p:txBody>
          <a:bodyPr>
            <a:normAutofit/>
          </a:bodyPr>
          <a:lstStyle/>
          <a:p>
            <a:pPr algn="ctr"/>
            <a:r>
              <a:rPr lang="en-US" b="1" dirty="0"/>
              <a:t>This Reality Requires Advocacy to Earn Attention</a:t>
            </a:r>
            <a:endParaRPr b="1" dirty="0"/>
          </a:p>
        </p:txBody>
      </p:sp>
      <p:pic>
        <p:nvPicPr>
          <p:cNvPr id="3" name="Picture 2" descr="A red flag on a flagpole&#10;&#10;AI-generated content may be incorrect.">
            <a:extLst>
              <a:ext uri="{FF2B5EF4-FFF2-40B4-BE49-F238E27FC236}">
                <a16:creationId xmlns:a16="http://schemas.microsoft.com/office/drawing/2014/main" id="{37C531BC-AFF2-4882-E88D-FD1EE9B0AC43}"/>
              </a:ext>
            </a:extLst>
          </p:cNvPr>
          <p:cNvPicPr>
            <a:picLocks noChangeAspect="1"/>
          </p:cNvPicPr>
          <p:nvPr/>
        </p:nvPicPr>
        <p:blipFill>
          <a:blip r:embed="rId3" cstate="print">
            <a:extLst>
              <a:ext uri="{28A0092B-C50C-407E-A947-70E740481C1C}">
                <a14:useLocalDpi xmlns:a14="http://schemas.microsoft.com/office/drawing/2010/main" val="0"/>
              </a:ext>
            </a:extLst>
          </a:blip>
          <a:srcRect l="5967" t="18784"/>
          <a:stretch>
            <a:fillRect/>
          </a:stretch>
        </p:blipFill>
        <p:spPr>
          <a:xfrm>
            <a:off x="1129552" y="391803"/>
            <a:ext cx="4840942" cy="5564868"/>
          </a:xfrm>
          <a:prstGeom prst="rect">
            <a:avLst/>
          </a:prstGeom>
        </p:spPr>
      </p:pic>
    </p:spTree>
    <p:extLst>
      <p:ext uri="{BB962C8B-B14F-4D97-AF65-F5344CB8AC3E}">
        <p14:creationId xmlns:p14="http://schemas.microsoft.com/office/powerpoint/2010/main" val="1574363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28411-FAB7-A0E9-A223-CDFB889CE043}"/>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005B28EC-0AB7-D3DF-B0E7-C72386B20BAF}"/>
              </a:ext>
            </a:extLst>
          </p:cNvPr>
          <p:cNvSpPr txBox="1">
            <a:spLocks noGrp="1"/>
          </p:cNvSpPr>
          <p:nvPr>
            <p:ph type="title"/>
          </p:nvPr>
        </p:nvSpPr>
        <p:spPr>
          <a:xfrm>
            <a:off x="207282" y="142704"/>
            <a:ext cx="10515600" cy="1325563"/>
          </a:xfrm>
          <a:prstGeom prst="rect">
            <a:avLst/>
          </a:prstGeom>
        </p:spPr>
        <p:txBody>
          <a:bodyPr/>
          <a:lstStyle/>
          <a:p>
            <a:r>
              <a:rPr lang="en-US" dirty="0"/>
              <a:t>Advocacy is Needed at Each Step</a:t>
            </a:r>
            <a:endParaRPr dirty="0"/>
          </a:p>
        </p:txBody>
      </p:sp>
      <p:sp>
        <p:nvSpPr>
          <p:cNvPr id="955" name="Content Placeholder 6">
            <a:extLst>
              <a:ext uri="{FF2B5EF4-FFF2-40B4-BE49-F238E27FC236}">
                <a16:creationId xmlns:a16="http://schemas.microsoft.com/office/drawing/2014/main" id="{AE16B383-F342-F089-8E48-44AAE056CA2B}"/>
              </a:ext>
            </a:extLst>
          </p:cNvPr>
          <p:cNvSpPr txBox="1">
            <a:spLocks noGrp="1"/>
          </p:cNvSpPr>
          <p:nvPr>
            <p:ph type="body" idx="1"/>
          </p:nvPr>
        </p:nvSpPr>
        <p:spPr>
          <a:xfrm>
            <a:off x="368643" y="1484252"/>
            <a:ext cx="10814222" cy="4351338"/>
          </a:xfrm>
          <a:prstGeom prst="rect">
            <a:avLst/>
          </a:prstGeom>
        </p:spPr>
        <p:txBody>
          <a:bodyPr>
            <a:noAutofit/>
          </a:bodyPr>
          <a:lstStyle/>
          <a:p>
            <a:pPr>
              <a:lnSpc>
                <a:spcPct val="100000"/>
              </a:lnSpc>
              <a:spcBef>
                <a:spcPts val="0"/>
              </a:spcBef>
            </a:pPr>
            <a:r>
              <a:rPr lang="en-US" sz="3200" dirty="0"/>
              <a:t>Educating legislators on issues</a:t>
            </a:r>
          </a:p>
          <a:p>
            <a:pPr marL="0" indent="0">
              <a:lnSpc>
                <a:spcPct val="100000"/>
              </a:lnSpc>
              <a:spcBef>
                <a:spcPts val="0"/>
              </a:spcBef>
              <a:buNone/>
            </a:pPr>
            <a:endParaRPr lang="en-US" sz="2400" dirty="0"/>
          </a:p>
          <a:p>
            <a:pPr>
              <a:lnSpc>
                <a:spcPct val="100000"/>
              </a:lnSpc>
              <a:spcBef>
                <a:spcPts val="0"/>
              </a:spcBef>
            </a:pPr>
            <a:r>
              <a:rPr lang="en-US" sz="3200" dirty="0"/>
              <a:t>Motivating bill sponsors</a:t>
            </a:r>
          </a:p>
          <a:p>
            <a:pPr marL="0" indent="0">
              <a:lnSpc>
                <a:spcPct val="100000"/>
              </a:lnSpc>
              <a:spcBef>
                <a:spcPts val="0"/>
              </a:spcBef>
              <a:buNone/>
            </a:pPr>
            <a:endParaRPr lang="en-US" sz="2400" dirty="0"/>
          </a:p>
          <a:p>
            <a:pPr>
              <a:lnSpc>
                <a:spcPct val="100000"/>
              </a:lnSpc>
              <a:spcBef>
                <a:spcPts val="0"/>
              </a:spcBef>
            </a:pPr>
            <a:r>
              <a:rPr lang="en-US" sz="3200" dirty="0"/>
              <a:t>Recruiting bill co-sponsors</a:t>
            </a:r>
          </a:p>
          <a:p>
            <a:pPr marL="0" indent="0">
              <a:lnSpc>
                <a:spcPct val="100000"/>
              </a:lnSpc>
              <a:spcBef>
                <a:spcPts val="0"/>
              </a:spcBef>
              <a:buNone/>
            </a:pPr>
            <a:endParaRPr lang="en-US" sz="2400" dirty="0"/>
          </a:p>
          <a:p>
            <a:pPr>
              <a:lnSpc>
                <a:spcPct val="100000"/>
              </a:lnSpc>
              <a:spcBef>
                <a:spcPts val="0"/>
              </a:spcBef>
            </a:pPr>
            <a:r>
              <a:rPr lang="en-US" sz="3200" dirty="0"/>
              <a:t>Earning votes in committees and in the full chamber</a:t>
            </a:r>
          </a:p>
          <a:p>
            <a:pPr marL="0" indent="0">
              <a:lnSpc>
                <a:spcPct val="100000"/>
              </a:lnSpc>
              <a:spcBef>
                <a:spcPts val="0"/>
              </a:spcBef>
              <a:buNone/>
            </a:pPr>
            <a:endParaRPr lang="en-US" sz="2400" dirty="0"/>
          </a:p>
          <a:p>
            <a:pPr>
              <a:lnSpc>
                <a:spcPct val="100000"/>
              </a:lnSpc>
              <a:spcBef>
                <a:spcPts val="0"/>
              </a:spcBef>
            </a:pPr>
            <a:r>
              <a:rPr lang="en-US" sz="3200" dirty="0"/>
              <a:t>Urging presidential action</a:t>
            </a:r>
          </a:p>
        </p:txBody>
      </p:sp>
    </p:spTree>
    <p:extLst>
      <p:ext uri="{BB962C8B-B14F-4D97-AF65-F5344CB8AC3E}">
        <p14:creationId xmlns:p14="http://schemas.microsoft.com/office/powerpoint/2010/main" val="2663124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A0EE8-BC25-C5F0-07EB-152D3665B1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D11E7C-6030-1F94-F76C-B21214802FD9}"/>
              </a:ext>
            </a:extLst>
          </p:cNvPr>
          <p:cNvSpPr txBox="1"/>
          <p:nvPr/>
        </p:nvSpPr>
        <p:spPr>
          <a:xfrm>
            <a:off x="234052" y="2373221"/>
            <a:ext cx="10317892"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5400" b="1" dirty="0"/>
              <a:t>Questions?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solidFill>
              <a:effectLst/>
              <a:uFillTx/>
              <a:latin typeface="+mn-lt"/>
              <a:ea typeface="+mn-ea"/>
              <a:cs typeface="+mn-cs"/>
              <a:sym typeface="Arial"/>
            </a:endParaRPr>
          </a:p>
        </p:txBody>
      </p:sp>
    </p:spTree>
    <p:extLst>
      <p:ext uri="{BB962C8B-B14F-4D97-AF65-F5344CB8AC3E}">
        <p14:creationId xmlns:p14="http://schemas.microsoft.com/office/powerpoint/2010/main" val="1967841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07C6C-6573-714B-E376-B269EEA12D6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F2FBBB-DC34-38CA-9CD6-DB485280C407}"/>
              </a:ext>
            </a:extLst>
          </p:cNvPr>
          <p:cNvSpPr txBox="1"/>
          <p:nvPr/>
        </p:nvSpPr>
        <p:spPr>
          <a:xfrm>
            <a:off x="395417" y="2014633"/>
            <a:ext cx="10317892"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5400" dirty="0"/>
              <a:t>Why do Congress’s decisions matter to you?</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solidFill>
              <a:effectLst/>
              <a:uFillTx/>
              <a:latin typeface="+mn-lt"/>
              <a:ea typeface="+mn-ea"/>
              <a:cs typeface="+mn-cs"/>
              <a:sym typeface="Arial"/>
            </a:endParaRPr>
          </a:p>
        </p:txBody>
      </p:sp>
    </p:spTree>
    <p:extLst>
      <p:ext uri="{BB962C8B-B14F-4D97-AF65-F5344CB8AC3E}">
        <p14:creationId xmlns:p14="http://schemas.microsoft.com/office/powerpoint/2010/main" val="7323059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FDC50-01CA-9711-CBC6-2394676115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5D23EC-68CF-8DF5-6A9F-48B3A6E11794}"/>
              </a:ext>
            </a:extLst>
          </p:cNvPr>
          <p:cNvSpPr txBox="1"/>
          <p:nvPr/>
        </p:nvSpPr>
        <p:spPr>
          <a:xfrm>
            <a:off x="467135" y="1387103"/>
            <a:ext cx="10317892" cy="3693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5400" b="1" dirty="0"/>
              <a:t>Poll: </a:t>
            </a:r>
          </a:p>
          <a:p>
            <a:r>
              <a:rPr lang="en-US" sz="5400" dirty="0"/>
              <a:t>How many times have you learned about how a bill becomes a law?</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solidFill>
              <a:effectLst/>
              <a:uFillTx/>
              <a:latin typeface="+mn-lt"/>
              <a:ea typeface="+mn-ea"/>
              <a:cs typeface="+mn-cs"/>
              <a:sym typeface="Arial"/>
            </a:endParaRPr>
          </a:p>
        </p:txBody>
      </p:sp>
    </p:spTree>
    <p:extLst>
      <p:ext uri="{BB962C8B-B14F-4D97-AF65-F5344CB8AC3E}">
        <p14:creationId xmlns:p14="http://schemas.microsoft.com/office/powerpoint/2010/main" val="20644367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choolhouse Rock- How a Bill Becomes a Law">
            <a:hlinkClick r:id="" action="ppaction://media"/>
            <a:extLst>
              <a:ext uri="{FF2B5EF4-FFF2-40B4-BE49-F238E27FC236}">
                <a16:creationId xmlns:a16="http://schemas.microsoft.com/office/drawing/2014/main" id="{81C35402-3DC6-7A80-88CE-4011CCB534D4}"/>
              </a:ext>
            </a:extLst>
          </p:cNvPr>
          <p:cNvPicPr>
            <a:picLocks noRot="1" noChangeAspect="1"/>
          </p:cNvPicPr>
          <p:nvPr>
            <a:videoFile r:link="rId1"/>
          </p:nvPr>
        </p:nvPicPr>
        <p:blipFill>
          <a:blip r:embed="rId3"/>
          <a:stretch>
            <a:fillRect/>
          </a:stretch>
        </p:blipFill>
        <p:spPr>
          <a:xfrm>
            <a:off x="1685365" y="266996"/>
            <a:ext cx="7619999" cy="5715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13F7-986C-5B9A-5C8A-6A53B653D355}"/>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6089A129-6176-8C22-2369-6C73A520292E}"/>
              </a:ext>
            </a:extLst>
          </p:cNvPr>
          <p:cNvSpPr txBox="1">
            <a:spLocks noGrp="1"/>
          </p:cNvSpPr>
          <p:nvPr>
            <p:ph type="title"/>
          </p:nvPr>
        </p:nvSpPr>
        <p:spPr>
          <a:xfrm>
            <a:off x="368643" y="142704"/>
            <a:ext cx="10515600" cy="1325563"/>
          </a:xfrm>
          <a:prstGeom prst="rect">
            <a:avLst/>
          </a:prstGeom>
        </p:spPr>
        <p:txBody>
          <a:bodyPr/>
          <a:lstStyle/>
          <a:p>
            <a:r>
              <a:rPr lang="en-US" dirty="0"/>
              <a:t>Let’s Review That Process Again</a:t>
            </a:r>
            <a:endParaRPr dirty="0"/>
          </a:p>
        </p:txBody>
      </p:sp>
      <p:sp>
        <p:nvSpPr>
          <p:cNvPr id="955" name="Content Placeholder 6">
            <a:extLst>
              <a:ext uri="{FF2B5EF4-FFF2-40B4-BE49-F238E27FC236}">
                <a16:creationId xmlns:a16="http://schemas.microsoft.com/office/drawing/2014/main" id="{08FDDB52-AEC5-B315-9D0C-AE0F3519B674}"/>
              </a:ext>
            </a:extLst>
          </p:cNvPr>
          <p:cNvSpPr txBox="1">
            <a:spLocks noGrp="1"/>
          </p:cNvSpPr>
          <p:nvPr>
            <p:ph type="body" idx="1"/>
          </p:nvPr>
        </p:nvSpPr>
        <p:spPr>
          <a:xfrm>
            <a:off x="219332" y="1778136"/>
            <a:ext cx="10814222" cy="4351338"/>
          </a:xfrm>
          <a:prstGeom prst="rect">
            <a:avLst/>
          </a:prstGeom>
        </p:spPr>
        <p:txBody>
          <a:bodyPr/>
          <a:lstStyle/>
          <a:p>
            <a:pPr>
              <a:lnSpc>
                <a:spcPct val="100000"/>
              </a:lnSpc>
              <a:spcBef>
                <a:spcPts val="0"/>
              </a:spcBef>
            </a:pPr>
            <a:r>
              <a:rPr lang="en-US" sz="3200" dirty="0"/>
              <a:t>A </a:t>
            </a:r>
            <a:r>
              <a:rPr lang="en-US" sz="3200" b="1" dirty="0"/>
              <a:t>problem is identified</a:t>
            </a:r>
            <a:r>
              <a:rPr lang="en-US" sz="3200" dirty="0"/>
              <a:t>…in our case by NAAF and its volunteers</a:t>
            </a:r>
          </a:p>
          <a:p>
            <a:pPr marL="0" indent="0">
              <a:lnSpc>
                <a:spcPct val="100000"/>
              </a:lnSpc>
              <a:spcBef>
                <a:spcPts val="0"/>
              </a:spcBef>
              <a:buNone/>
            </a:pPr>
            <a:endParaRPr lang="en-US" sz="3000" dirty="0"/>
          </a:p>
          <a:p>
            <a:pPr>
              <a:lnSpc>
                <a:spcPct val="100000"/>
              </a:lnSpc>
              <a:spcBef>
                <a:spcPts val="0"/>
              </a:spcBef>
            </a:pPr>
            <a:r>
              <a:rPr lang="en-US" sz="3200" dirty="0"/>
              <a:t>We </a:t>
            </a:r>
            <a:r>
              <a:rPr lang="en-US" sz="3200" b="1" dirty="0"/>
              <a:t>educate</a:t>
            </a:r>
            <a:r>
              <a:rPr lang="en-US" sz="3200" dirty="0"/>
              <a:t> a Representative(s) about the problem</a:t>
            </a:r>
          </a:p>
          <a:p>
            <a:pPr marL="0" indent="0">
              <a:lnSpc>
                <a:spcPct val="100000"/>
              </a:lnSpc>
              <a:spcBef>
                <a:spcPts val="0"/>
              </a:spcBef>
              <a:buNone/>
            </a:pPr>
            <a:endParaRPr lang="en-US" sz="3000" dirty="0"/>
          </a:p>
          <a:p>
            <a:pPr>
              <a:lnSpc>
                <a:spcPct val="100000"/>
              </a:lnSpc>
              <a:spcBef>
                <a:spcPts val="0"/>
              </a:spcBef>
            </a:pPr>
            <a:r>
              <a:rPr lang="en-US" sz="3200" dirty="0"/>
              <a:t>Representative </a:t>
            </a:r>
            <a:r>
              <a:rPr lang="en-US" sz="3200" b="1" dirty="0"/>
              <a:t>introduces</a:t>
            </a:r>
            <a:r>
              <a:rPr lang="en-US" sz="3200" dirty="0"/>
              <a:t> a bill</a:t>
            </a:r>
          </a:p>
          <a:p>
            <a:pPr marL="0" indent="0">
              <a:lnSpc>
                <a:spcPct val="100000"/>
              </a:lnSpc>
              <a:spcBef>
                <a:spcPts val="0"/>
              </a:spcBef>
              <a:buNone/>
            </a:pPr>
            <a:endParaRPr lang="en-US" sz="1500" dirty="0"/>
          </a:p>
        </p:txBody>
      </p:sp>
    </p:spTree>
    <p:extLst>
      <p:ext uri="{BB962C8B-B14F-4D97-AF65-F5344CB8AC3E}">
        <p14:creationId xmlns:p14="http://schemas.microsoft.com/office/powerpoint/2010/main" val="21803456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940C6-1ACA-B0CD-4F96-2D0F62AB2188}"/>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3099FD78-A257-FAF8-6DA7-9E105E9E1CBA}"/>
              </a:ext>
            </a:extLst>
          </p:cNvPr>
          <p:cNvSpPr txBox="1">
            <a:spLocks noGrp="1"/>
          </p:cNvSpPr>
          <p:nvPr>
            <p:ph type="title"/>
          </p:nvPr>
        </p:nvSpPr>
        <p:spPr>
          <a:xfrm>
            <a:off x="368643" y="142704"/>
            <a:ext cx="10515600" cy="1325563"/>
          </a:xfrm>
          <a:prstGeom prst="rect">
            <a:avLst/>
          </a:prstGeom>
        </p:spPr>
        <p:txBody>
          <a:bodyPr/>
          <a:lstStyle/>
          <a:p>
            <a:r>
              <a:rPr lang="en-US" dirty="0"/>
              <a:t>Process Review, Part 2</a:t>
            </a:r>
            <a:endParaRPr dirty="0"/>
          </a:p>
        </p:txBody>
      </p:sp>
      <p:sp>
        <p:nvSpPr>
          <p:cNvPr id="955" name="Content Placeholder 6">
            <a:extLst>
              <a:ext uri="{FF2B5EF4-FFF2-40B4-BE49-F238E27FC236}">
                <a16:creationId xmlns:a16="http://schemas.microsoft.com/office/drawing/2014/main" id="{BC43E60B-7EBA-70D7-6746-45FB708B1706}"/>
              </a:ext>
            </a:extLst>
          </p:cNvPr>
          <p:cNvSpPr txBox="1">
            <a:spLocks noGrp="1"/>
          </p:cNvSpPr>
          <p:nvPr>
            <p:ph type="body" idx="1"/>
          </p:nvPr>
        </p:nvSpPr>
        <p:spPr>
          <a:xfrm>
            <a:off x="219332" y="1778136"/>
            <a:ext cx="10814222" cy="4351338"/>
          </a:xfrm>
          <a:prstGeom prst="rect">
            <a:avLst/>
          </a:prstGeom>
        </p:spPr>
        <p:txBody>
          <a:bodyPr/>
          <a:lstStyle/>
          <a:p>
            <a:pPr>
              <a:lnSpc>
                <a:spcPct val="100000"/>
              </a:lnSpc>
              <a:spcBef>
                <a:spcPts val="0"/>
              </a:spcBef>
            </a:pPr>
            <a:r>
              <a:rPr lang="en-US" sz="3200" dirty="0"/>
              <a:t>A House </a:t>
            </a:r>
            <a:r>
              <a:rPr lang="en-US" sz="3200" b="1" dirty="0"/>
              <a:t>committee reviews </a:t>
            </a:r>
            <a:r>
              <a:rPr lang="en-US" sz="3200" dirty="0"/>
              <a:t>the bill and </a:t>
            </a:r>
            <a:r>
              <a:rPr lang="en-US" sz="3200" b="1" dirty="0"/>
              <a:t>votes</a:t>
            </a:r>
            <a:r>
              <a:rPr lang="en-US" sz="3200" dirty="0"/>
              <a:t> on it</a:t>
            </a:r>
          </a:p>
          <a:p>
            <a:pPr marL="0" indent="0">
              <a:lnSpc>
                <a:spcPct val="100000"/>
              </a:lnSpc>
              <a:spcBef>
                <a:spcPts val="0"/>
              </a:spcBef>
              <a:buNone/>
            </a:pPr>
            <a:endParaRPr lang="en-US" sz="3000" dirty="0"/>
          </a:p>
          <a:p>
            <a:pPr>
              <a:lnSpc>
                <a:spcPct val="100000"/>
              </a:lnSpc>
              <a:spcBef>
                <a:spcPts val="0"/>
              </a:spcBef>
            </a:pPr>
            <a:r>
              <a:rPr lang="en-US" sz="3200" dirty="0"/>
              <a:t>If the bill passes the committee, it could move to a </a:t>
            </a:r>
            <a:r>
              <a:rPr lang="en-US" sz="3200" b="1" dirty="0"/>
              <a:t>vote by the full House</a:t>
            </a:r>
          </a:p>
          <a:p>
            <a:pPr marL="0" indent="0">
              <a:lnSpc>
                <a:spcPct val="100000"/>
              </a:lnSpc>
              <a:spcBef>
                <a:spcPts val="0"/>
              </a:spcBef>
              <a:buNone/>
            </a:pPr>
            <a:endParaRPr lang="en-US" sz="3000" dirty="0"/>
          </a:p>
          <a:p>
            <a:pPr>
              <a:lnSpc>
                <a:spcPct val="100000"/>
              </a:lnSpc>
              <a:spcBef>
                <a:spcPts val="0"/>
              </a:spcBef>
            </a:pPr>
            <a:r>
              <a:rPr lang="en-US" sz="3200" dirty="0"/>
              <a:t>This </a:t>
            </a:r>
            <a:r>
              <a:rPr lang="en-US" sz="3200" b="1" dirty="0"/>
              <a:t>same process </a:t>
            </a:r>
            <a:r>
              <a:rPr lang="en-US" sz="3200" dirty="0"/>
              <a:t>must happen in the </a:t>
            </a:r>
            <a:r>
              <a:rPr lang="en-US" sz="3200" b="1" dirty="0"/>
              <a:t>Senate</a:t>
            </a:r>
            <a:endParaRPr lang="en-US" sz="3200" dirty="0"/>
          </a:p>
          <a:p>
            <a:pPr marL="0" indent="0">
              <a:lnSpc>
                <a:spcPct val="100000"/>
              </a:lnSpc>
              <a:spcBef>
                <a:spcPts val="0"/>
              </a:spcBef>
              <a:buNone/>
            </a:pPr>
            <a:endParaRPr lang="en-US" sz="1500" dirty="0"/>
          </a:p>
        </p:txBody>
      </p:sp>
    </p:spTree>
    <p:extLst>
      <p:ext uri="{BB962C8B-B14F-4D97-AF65-F5344CB8AC3E}">
        <p14:creationId xmlns:p14="http://schemas.microsoft.com/office/powerpoint/2010/main" val="13806547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FF7F-C0BC-8726-B468-46DF9C44BEA2}"/>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DA8C9EAC-F4EE-281F-EB82-24125275D5EB}"/>
              </a:ext>
            </a:extLst>
          </p:cNvPr>
          <p:cNvSpPr txBox="1">
            <a:spLocks noGrp="1"/>
          </p:cNvSpPr>
          <p:nvPr>
            <p:ph type="title"/>
          </p:nvPr>
        </p:nvSpPr>
        <p:spPr>
          <a:xfrm>
            <a:off x="368643" y="142704"/>
            <a:ext cx="10515600" cy="1325563"/>
          </a:xfrm>
          <a:prstGeom prst="rect">
            <a:avLst/>
          </a:prstGeom>
        </p:spPr>
        <p:txBody>
          <a:bodyPr/>
          <a:lstStyle/>
          <a:p>
            <a:r>
              <a:rPr lang="en-US" dirty="0"/>
              <a:t>Process Review, Part 3</a:t>
            </a:r>
            <a:endParaRPr dirty="0"/>
          </a:p>
        </p:txBody>
      </p:sp>
      <p:sp>
        <p:nvSpPr>
          <p:cNvPr id="955" name="Content Placeholder 6">
            <a:extLst>
              <a:ext uri="{FF2B5EF4-FFF2-40B4-BE49-F238E27FC236}">
                <a16:creationId xmlns:a16="http://schemas.microsoft.com/office/drawing/2014/main" id="{6F888A6C-7FF8-2522-65D4-9F6F3E53AF38}"/>
              </a:ext>
            </a:extLst>
          </p:cNvPr>
          <p:cNvSpPr txBox="1">
            <a:spLocks noGrp="1"/>
          </p:cNvSpPr>
          <p:nvPr>
            <p:ph type="body" idx="1"/>
          </p:nvPr>
        </p:nvSpPr>
        <p:spPr>
          <a:xfrm>
            <a:off x="219332" y="1634701"/>
            <a:ext cx="10814222" cy="4351338"/>
          </a:xfrm>
          <a:prstGeom prst="rect">
            <a:avLst/>
          </a:prstGeom>
        </p:spPr>
        <p:txBody>
          <a:bodyPr/>
          <a:lstStyle/>
          <a:p>
            <a:pPr>
              <a:lnSpc>
                <a:spcPct val="100000"/>
              </a:lnSpc>
              <a:spcBef>
                <a:spcPts val="0"/>
              </a:spcBef>
            </a:pPr>
            <a:r>
              <a:rPr lang="en-US" sz="3200" dirty="0"/>
              <a:t>House and Senate bills </a:t>
            </a:r>
            <a:r>
              <a:rPr lang="en-US" sz="3200" b="1" dirty="0"/>
              <a:t>must be identical</a:t>
            </a:r>
          </a:p>
          <a:p>
            <a:pPr marL="0" indent="0">
              <a:lnSpc>
                <a:spcPct val="100000"/>
              </a:lnSpc>
              <a:spcBef>
                <a:spcPts val="0"/>
              </a:spcBef>
              <a:buNone/>
            </a:pPr>
            <a:endParaRPr lang="en-US" sz="3000" dirty="0"/>
          </a:p>
          <a:p>
            <a:pPr>
              <a:lnSpc>
                <a:spcPct val="100000"/>
              </a:lnSpc>
              <a:spcBef>
                <a:spcPts val="0"/>
              </a:spcBef>
            </a:pPr>
            <a:r>
              <a:rPr lang="en-US" sz="3200" b="1" dirty="0"/>
              <a:t>Identical bill </a:t>
            </a:r>
            <a:r>
              <a:rPr lang="en-US" sz="3200" dirty="0"/>
              <a:t>passed by the House and Senate goes to the President, who can </a:t>
            </a:r>
            <a:r>
              <a:rPr lang="en-US" sz="3200" b="1" dirty="0"/>
              <a:t>sign or veto</a:t>
            </a:r>
            <a:r>
              <a:rPr lang="en-US" sz="3200" dirty="0"/>
              <a:t> it</a:t>
            </a:r>
          </a:p>
          <a:p>
            <a:pPr marL="0" indent="0">
              <a:lnSpc>
                <a:spcPct val="100000"/>
              </a:lnSpc>
              <a:spcBef>
                <a:spcPts val="0"/>
              </a:spcBef>
              <a:buNone/>
            </a:pPr>
            <a:endParaRPr lang="en-US" sz="3000" dirty="0"/>
          </a:p>
          <a:p>
            <a:pPr>
              <a:lnSpc>
                <a:spcPct val="100000"/>
              </a:lnSpc>
              <a:spcBef>
                <a:spcPts val="0"/>
              </a:spcBef>
            </a:pPr>
            <a:r>
              <a:rPr lang="en-US" sz="3200" dirty="0"/>
              <a:t>Vetoes can be </a:t>
            </a:r>
            <a:r>
              <a:rPr lang="en-US" sz="3200" b="1" dirty="0"/>
              <a:t>overridden by 2/3s majority in each chamber</a:t>
            </a:r>
          </a:p>
          <a:p>
            <a:pPr marL="0" indent="0">
              <a:lnSpc>
                <a:spcPct val="100000"/>
              </a:lnSpc>
              <a:spcBef>
                <a:spcPts val="0"/>
              </a:spcBef>
              <a:buNone/>
            </a:pPr>
            <a:endParaRPr lang="en-US" sz="1500" dirty="0"/>
          </a:p>
        </p:txBody>
      </p:sp>
    </p:spTree>
    <p:extLst>
      <p:ext uri="{BB962C8B-B14F-4D97-AF65-F5344CB8AC3E}">
        <p14:creationId xmlns:p14="http://schemas.microsoft.com/office/powerpoint/2010/main" val="30741467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6C823-DC49-0DA1-AAB9-AB2D04771313}"/>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160C2CDA-263E-D91C-6E4F-404FAEC5ECF2}"/>
              </a:ext>
            </a:extLst>
          </p:cNvPr>
          <p:cNvSpPr txBox="1">
            <a:spLocks noGrp="1"/>
          </p:cNvSpPr>
          <p:nvPr>
            <p:ph type="title"/>
          </p:nvPr>
        </p:nvSpPr>
        <p:spPr>
          <a:xfrm>
            <a:off x="368643" y="142704"/>
            <a:ext cx="10515600" cy="1325563"/>
          </a:xfrm>
          <a:prstGeom prst="rect">
            <a:avLst/>
          </a:prstGeom>
        </p:spPr>
        <p:txBody>
          <a:bodyPr/>
          <a:lstStyle/>
          <a:p>
            <a:r>
              <a:rPr lang="en-US" dirty="0"/>
              <a:t>Passing a Bill is Hard!</a:t>
            </a:r>
            <a:endParaRPr dirty="0"/>
          </a:p>
        </p:txBody>
      </p:sp>
      <p:sp>
        <p:nvSpPr>
          <p:cNvPr id="955" name="Content Placeholder 6">
            <a:extLst>
              <a:ext uri="{FF2B5EF4-FFF2-40B4-BE49-F238E27FC236}">
                <a16:creationId xmlns:a16="http://schemas.microsoft.com/office/drawing/2014/main" id="{51A60E9F-9789-9761-8455-BAA36ACA06D1}"/>
              </a:ext>
            </a:extLst>
          </p:cNvPr>
          <p:cNvSpPr txBox="1">
            <a:spLocks noGrp="1"/>
          </p:cNvSpPr>
          <p:nvPr>
            <p:ph type="body" idx="1"/>
          </p:nvPr>
        </p:nvSpPr>
        <p:spPr>
          <a:xfrm>
            <a:off x="219332" y="1598845"/>
            <a:ext cx="11416856" cy="4351338"/>
          </a:xfrm>
          <a:prstGeom prst="rect">
            <a:avLst/>
          </a:prstGeom>
        </p:spPr>
        <p:txBody>
          <a:bodyPr>
            <a:normAutofit/>
          </a:bodyPr>
          <a:lstStyle/>
          <a:p>
            <a:pPr>
              <a:lnSpc>
                <a:spcPct val="100000"/>
              </a:lnSpc>
              <a:spcBef>
                <a:spcPts val="0"/>
              </a:spcBef>
            </a:pPr>
            <a:r>
              <a:rPr lang="en-US" sz="3200" b="1" u="sng" dirty="0"/>
              <a:t>Only 1.7%</a:t>
            </a:r>
            <a:r>
              <a:rPr lang="en-US" sz="3200" dirty="0"/>
              <a:t> of bills introduced were </a:t>
            </a:r>
            <a:r>
              <a:rPr lang="en-US" sz="3200" b="1" dirty="0"/>
              <a:t>passed</a:t>
            </a:r>
            <a:r>
              <a:rPr lang="en-US" sz="3200" dirty="0"/>
              <a:t> during            118</a:t>
            </a:r>
            <a:r>
              <a:rPr lang="en-US" sz="3200" baseline="30000" dirty="0"/>
              <a:t>th </a:t>
            </a:r>
            <a:r>
              <a:rPr lang="en-US" sz="3200" dirty="0"/>
              <a:t>Congress</a:t>
            </a:r>
          </a:p>
          <a:p>
            <a:pPr marL="0" indent="0">
              <a:lnSpc>
                <a:spcPct val="100000"/>
              </a:lnSpc>
              <a:spcBef>
                <a:spcPts val="0"/>
              </a:spcBef>
              <a:buNone/>
            </a:pPr>
            <a:endParaRPr lang="en-US" sz="3000" dirty="0"/>
          </a:p>
          <a:p>
            <a:pPr>
              <a:lnSpc>
                <a:spcPct val="100000"/>
              </a:lnSpc>
              <a:spcBef>
                <a:spcPts val="0"/>
              </a:spcBef>
            </a:pPr>
            <a:r>
              <a:rPr lang="en-US" sz="3200" b="1" dirty="0"/>
              <a:t>Committees don’t need to hear bills</a:t>
            </a:r>
            <a:r>
              <a:rPr lang="en-US" sz="3200" dirty="0"/>
              <a:t>; if a bill passes a committee, it doesn’t have to get a vote by the full chamber</a:t>
            </a:r>
          </a:p>
          <a:p>
            <a:pPr marL="0" indent="0">
              <a:lnSpc>
                <a:spcPct val="100000"/>
              </a:lnSpc>
              <a:spcBef>
                <a:spcPts val="0"/>
              </a:spcBef>
              <a:buNone/>
            </a:pPr>
            <a:endParaRPr lang="en-US" sz="3000" dirty="0"/>
          </a:p>
          <a:p>
            <a:pPr>
              <a:lnSpc>
                <a:spcPct val="100000"/>
              </a:lnSpc>
              <a:spcBef>
                <a:spcPts val="0"/>
              </a:spcBef>
            </a:pPr>
            <a:r>
              <a:rPr lang="en-US" sz="3200" dirty="0"/>
              <a:t>Getting bill </a:t>
            </a:r>
            <a:r>
              <a:rPr lang="en-US" sz="3200" b="1" dirty="0"/>
              <a:t>cosponsors helps build momentum</a:t>
            </a:r>
            <a:r>
              <a:rPr lang="en-US" sz="3200" dirty="0"/>
              <a:t>!</a:t>
            </a:r>
            <a:endParaRPr lang="en-US" sz="3200" b="1" dirty="0"/>
          </a:p>
          <a:p>
            <a:pPr marL="0" indent="0">
              <a:lnSpc>
                <a:spcPct val="100000"/>
              </a:lnSpc>
              <a:spcBef>
                <a:spcPts val="0"/>
              </a:spcBef>
              <a:buNone/>
            </a:pPr>
            <a:endParaRPr lang="en-US" sz="1500" dirty="0"/>
          </a:p>
        </p:txBody>
      </p:sp>
    </p:spTree>
    <p:extLst>
      <p:ext uri="{BB962C8B-B14F-4D97-AF65-F5344CB8AC3E}">
        <p14:creationId xmlns:p14="http://schemas.microsoft.com/office/powerpoint/2010/main" val="24312667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F300E-E53A-CF52-C3FA-982F5E9CCA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C1FC31-A035-E68A-3610-4AD97E74CBAA}"/>
              </a:ext>
            </a:extLst>
          </p:cNvPr>
          <p:cNvSpPr txBox="1"/>
          <p:nvPr/>
        </p:nvSpPr>
        <p:spPr>
          <a:xfrm>
            <a:off x="628500" y="956798"/>
            <a:ext cx="10317892" cy="424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5400" b="1" dirty="0"/>
              <a:t>Myth or Fact:</a:t>
            </a:r>
          </a:p>
          <a:p>
            <a:r>
              <a:rPr lang="en-US" sz="5400" dirty="0"/>
              <a:t>Because each member of Congress has a vote, each member is equally important to passing a bill.</a:t>
            </a:r>
            <a:endParaRPr kumimoji="0" lang="en-US" sz="1800" b="0" i="0" u="none" strike="noStrike" cap="none" spc="0" normalizeH="0" baseline="0" dirty="0">
              <a:ln>
                <a:noFill/>
              </a:ln>
              <a:solidFill>
                <a:schemeClr val="accent1"/>
              </a:solidFill>
              <a:effectLst/>
              <a:uFillTx/>
              <a:latin typeface="+mn-lt"/>
              <a:ea typeface="+mn-ea"/>
              <a:cs typeface="+mn-cs"/>
              <a:sym typeface="Arial"/>
            </a:endParaRPr>
          </a:p>
        </p:txBody>
      </p:sp>
    </p:spTree>
    <p:extLst>
      <p:ext uri="{BB962C8B-B14F-4D97-AF65-F5344CB8AC3E}">
        <p14:creationId xmlns:p14="http://schemas.microsoft.com/office/powerpoint/2010/main" val="906324781"/>
      </p:ext>
    </p:extLst>
  </p:cSld>
  <p:clrMapOvr>
    <a:masterClrMapping/>
  </p:clrMapOvr>
  <p:transition spd="med"/>
</p:sld>
</file>

<file path=ppt/theme/theme1.xml><?xml version="1.0" encoding="utf-8"?>
<a:theme xmlns:a="http://schemas.openxmlformats.org/drawingml/2006/main" name="8_Office Theme">
  <a:themeElements>
    <a:clrScheme name="8_Office Theme">
      <a:dk1>
        <a:srgbClr val="162459"/>
      </a:dk1>
      <a:lt1>
        <a:srgbClr val="595443"/>
      </a:lt1>
      <a:dk2>
        <a:srgbClr val="A7A7A7"/>
      </a:dk2>
      <a:lt2>
        <a:srgbClr val="535353"/>
      </a:lt2>
      <a:accent1>
        <a:srgbClr val="162459"/>
      </a:accent1>
      <a:accent2>
        <a:srgbClr val="006B66"/>
      </a:accent2>
      <a:accent3>
        <a:srgbClr val="EAC040"/>
      </a:accent3>
      <a:accent4>
        <a:srgbClr val="DAE9E9"/>
      </a:accent4>
      <a:accent5>
        <a:srgbClr val="0C1432"/>
      </a:accent5>
      <a:accent6>
        <a:srgbClr val="115B24"/>
      </a:accent6>
      <a:hlink>
        <a:srgbClr val="0000FF"/>
      </a:hlink>
      <a:folHlink>
        <a:srgbClr val="FF00FF"/>
      </a:folHlink>
    </a:clrScheme>
    <a:fontScheme name="8_Office Theme">
      <a:majorFont>
        <a:latin typeface="Helvetica"/>
        <a:ea typeface="Helvetica"/>
        <a:cs typeface="Helvetica"/>
      </a:majorFont>
      <a:minorFont>
        <a:latin typeface="Arial"/>
        <a:ea typeface="Arial"/>
        <a:cs typeface="Arial"/>
      </a:minorFont>
    </a:fontScheme>
    <a:fmtScheme name="8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95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8_Office Theme">
  <a:themeElements>
    <a:clrScheme name="8_Office Theme">
      <a:dk1>
        <a:srgbClr val="162459"/>
      </a:dk1>
      <a:lt1>
        <a:srgbClr val="595443"/>
      </a:lt1>
      <a:dk2>
        <a:srgbClr val="A7A7A7"/>
      </a:dk2>
      <a:lt2>
        <a:srgbClr val="535353"/>
      </a:lt2>
      <a:accent1>
        <a:srgbClr val="162459"/>
      </a:accent1>
      <a:accent2>
        <a:srgbClr val="006B66"/>
      </a:accent2>
      <a:accent3>
        <a:srgbClr val="EAC040"/>
      </a:accent3>
      <a:accent4>
        <a:srgbClr val="DAE9E9"/>
      </a:accent4>
      <a:accent5>
        <a:srgbClr val="0C1432"/>
      </a:accent5>
      <a:accent6>
        <a:srgbClr val="115B24"/>
      </a:accent6>
      <a:hlink>
        <a:srgbClr val="0000FF"/>
      </a:hlink>
      <a:folHlink>
        <a:srgbClr val="FF00FF"/>
      </a:folHlink>
    </a:clrScheme>
    <a:fontScheme name="8_Office Theme">
      <a:majorFont>
        <a:latin typeface="Helvetica"/>
        <a:ea typeface="Helvetica"/>
        <a:cs typeface="Helvetica"/>
      </a:majorFont>
      <a:minorFont>
        <a:latin typeface="Arial"/>
        <a:ea typeface="Arial"/>
        <a:cs typeface="Arial"/>
      </a:minorFont>
    </a:fontScheme>
    <a:fmtScheme name="8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95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4d3a6e-a40f-4afa-baf6-3f66ed4f2370">
      <Terms xmlns="http://schemas.microsoft.com/office/infopath/2007/PartnerControls"/>
    </lcf76f155ced4ddcb4097134ff3c332f>
    <TaxCatchAll xmlns="5967dd84-ac4e-4eb8-9986-05e24dcfa4d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6532F97A3DA7438936612D68DAFDF4" ma:contentTypeVersion="15" ma:contentTypeDescription="Create a new document." ma:contentTypeScope="" ma:versionID="ccc0dd99978946a1a1c0171bdcac39a4">
  <xsd:schema xmlns:xsd="http://www.w3.org/2001/XMLSchema" xmlns:xs="http://www.w3.org/2001/XMLSchema" xmlns:p="http://schemas.microsoft.com/office/2006/metadata/properties" xmlns:ns2="0a4d3a6e-a40f-4afa-baf6-3f66ed4f2370" xmlns:ns3="5967dd84-ac4e-4eb8-9986-05e24dcfa4d5" targetNamespace="http://schemas.microsoft.com/office/2006/metadata/properties" ma:root="true" ma:fieldsID="5b7d4600005b81630ee92daf519ade47" ns2:_="" ns3:_="">
    <xsd:import namespace="0a4d3a6e-a40f-4afa-baf6-3f66ed4f2370"/>
    <xsd:import namespace="5967dd84-ac4e-4eb8-9986-05e24dcfa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3a6e-a40f-4afa-baf6-3f66ed4f2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5e14ac-0a0d-4fc6-81fa-56f523d72e3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7dd84-ac4e-4eb8-9986-05e24dcfa4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3495d0c-0017-40e0-9067-0a6411f082c1}" ma:internalName="TaxCatchAll" ma:showField="CatchAllData" ma:web="5967dd84-ac4e-4eb8-9986-05e24dcfa4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3D42BF-F7E5-4790-8AD4-B18822A6BAD5}">
  <ds:schemaRefs>
    <ds:schemaRef ds:uri="http://purl.org/dc/terms/"/>
    <ds:schemaRef ds:uri="http://schemas.openxmlformats.org/package/2006/metadata/core-properties"/>
    <ds:schemaRef ds:uri="http://purl.org/dc/elements/1.1/"/>
    <ds:schemaRef ds:uri="0a4d3a6e-a40f-4afa-baf6-3f66ed4f2370"/>
    <ds:schemaRef ds:uri="http://schemas.microsoft.com/office/2006/metadata/properties"/>
    <ds:schemaRef ds:uri="5967dd84-ac4e-4eb8-9986-05e24dcfa4d5"/>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4C6F7D9-4020-45FA-85DE-93A6DDB6256D}">
  <ds:schemaRefs>
    <ds:schemaRef ds:uri="http://schemas.microsoft.com/sharepoint/v3/contenttype/forms"/>
  </ds:schemaRefs>
</ds:datastoreItem>
</file>

<file path=customXml/itemProps3.xml><?xml version="1.0" encoding="utf-8"?>
<ds:datastoreItem xmlns:ds="http://schemas.openxmlformats.org/officeDocument/2006/customXml" ds:itemID="{C57666F5-E028-4AF7-BC3A-D1F56DB8A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3a6e-a40f-4afa-baf6-3f66ed4f2370"/>
    <ds:schemaRef ds:uri="5967dd84-ac4e-4eb8-9986-05e24dcfa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28173</TotalTime>
  <Words>743</Words>
  <Application>Microsoft Office PowerPoint</Application>
  <PresentationFormat>Widescreen</PresentationFormat>
  <Paragraphs>114</Paragraphs>
  <Slides>17</Slides>
  <Notes>16</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8_Office Theme</vt:lpstr>
      <vt:lpstr>Congress 101</vt:lpstr>
      <vt:lpstr>PowerPoint Presentation</vt:lpstr>
      <vt:lpstr>PowerPoint Presentation</vt:lpstr>
      <vt:lpstr>PowerPoint Presentation</vt:lpstr>
      <vt:lpstr>Let’s Review That Process Again</vt:lpstr>
      <vt:lpstr>Process Review, Part 2</vt:lpstr>
      <vt:lpstr>Process Review, Part 3</vt:lpstr>
      <vt:lpstr>Passing a Bill is Hard!</vt:lpstr>
      <vt:lpstr>PowerPoint Presentation</vt:lpstr>
      <vt:lpstr>Leadership Drives Action</vt:lpstr>
      <vt:lpstr>PowerPoint Presentation</vt:lpstr>
      <vt:lpstr>PowerPoint Presentation</vt:lpstr>
      <vt:lpstr>They’re Overwhelmed!</vt:lpstr>
      <vt:lpstr>PowerPoint Presentation</vt:lpstr>
      <vt:lpstr>This Reality Requires Advocacy to Earn Attention</vt:lpstr>
      <vt:lpstr>Advocacy is Needed at Each Step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Julie Wallace</cp:lastModifiedBy>
  <cp:revision>62</cp:revision>
  <dcterms:modified xsi:type="dcterms:W3CDTF">2026-01-05T20:41:18Z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0x010100B76532F97A3DA7438936612D68DAFDF4</vt:lpwstr>
  </property>
  <property fmtid="{D5CDD505-2E9C-101B-9397-08002B2CF9AE}" pid="3" name="MediaServiceImageTags">
    <vt:lpwstr/>
  </property>
</Properties>
</file>