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69" r:id="rId5"/>
    <p:sldId id="275" r:id="rId6"/>
    <p:sldId id="276" r:id="rId7"/>
    <p:sldId id="277" r:id="rId8"/>
    <p:sldId id="278" r:id="rId9"/>
    <p:sldId id="280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F7E8CD"/>
          </a:solidFill>
        </a:fill>
      </a:tcStyle>
    </a:wholeTbl>
    <a:band2H>
      <a:tcTxStyle/>
      <a:tcStyle>
        <a:tcBdr/>
        <a:fill>
          <a:solidFill>
            <a:srgbClr val="FBF4E8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D0CB"/>
          </a:solidFill>
        </a:fill>
      </a:tcStyle>
    </a:wholeTbl>
    <a:band2H>
      <a:tcTxStyle/>
      <a:tcStyle>
        <a:tcBdr/>
        <a:fill>
          <a:solidFill>
            <a:srgbClr val="E6E9E7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595443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443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87967"/>
  </p:normalViewPr>
  <p:slideViewPr>
    <p:cSldViewPr snapToGrid="0">
      <p:cViewPr varScale="1">
        <p:scale>
          <a:sx n="92" d="100"/>
          <a:sy n="92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1pPr>
    <a:lvl2pPr indent="2286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2pPr>
    <a:lvl3pPr indent="4572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3pPr>
    <a:lvl4pPr indent="6858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4pPr>
    <a:lvl5pPr indent="9144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5pPr>
    <a:lvl6pPr indent="11430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6pPr>
    <a:lvl7pPr indent="13716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7pPr>
    <a:lvl8pPr indent="16002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8pPr>
    <a:lvl9pPr indent="18288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to change!</a:t>
            </a:r>
          </a:p>
        </p:txBody>
      </p:sp>
    </p:spTree>
    <p:extLst>
      <p:ext uri="{BB962C8B-B14F-4D97-AF65-F5344CB8AC3E}">
        <p14:creationId xmlns:p14="http://schemas.microsoft.com/office/powerpoint/2010/main" val="89525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2A4C-96A0-4523-CC51-4112341B6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F26BB-4913-B848-8A30-7A3DD16BC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35FC2-FF83-E5AF-2A7D-EB04CFA79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to change!</a:t>
            </a:r>
          </a:p>
        </p:txBody>
      </p:sp>
    </p:spTree>
    <p:extLst>
      <p:ext uri="{BB962C8B-B14F-4D97-AF65-F5344CB8AC3E}">
        <p14:creationId xmlns:p14="http://schemas.microsoft.com/office/powerpoint/2010/main" val="177734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D1231D7B-611A-F427-E1DC-D07E07CF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B44B574-D4B5-9D59-17CE-B67B78977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65FD1E9F-349F-13A6-BF42-4CCA89B75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170AD34-B729-0B6F-E473-4BCC7FB83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D9A0893-ADFC-6C22-630E-F15C4AFAC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5D26CCB1-0270-8ADE-36B9-6284FDD0C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7EE9ED9-8156-757C-3E25-F16B87F0C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A2E12269-A422-7667-F123-6C5AB3BE1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6FFF56F-3B7B-C239-23A6-34A17A52A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BE4813C-D8B7-81DD-03C5-BD8DD7153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C5B33993-2604-2D79-AF75-A9DDF36BA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0C4EF03F-8659-558D-06BA-EB759CB5C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B8742E16-C127-AB08-D6F7-FEFCC0709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AB2FD3CE-B9A6-5A35-D80D-4F9E2C18F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1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9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7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3373513" y="365125"/>
            <a:ext cx="7980286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0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394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itle Text"/>
          <p:cNvSpPr txBox="1">
            <a:spLocks noGrp="1"/>
          </p:cNvSpPr>
          <p:nvPr>
            <p:ph type="title"/>
          </p:nvPr>
        </p:nvSpPr>
        <p:spPr>
          <a:xfrm>
            <a:off x="3373513" y="365125"/>
            <a:ext cx="7980286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pic>
        <p:nvPicPr>
          <p:cNvPr id="406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5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31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4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5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33BA62B-EA34-85DD-2E04-45C51B103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C69727A-A9F0-851D-0111-ADF11BE09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0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424282E-0CE5-6627-4E1F-9328A6B6E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3E6749E-B190-1E6C-4074-6BF8683FA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5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7507E61-D87D-8B8C-C0C6-2731A7BA5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8A33CAC4-2B5B-34FF-B441-0B1DD576D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8CE36E8-B407-7B37-6231-EB8352511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E67D52D-2B50-6EFB-C913-CA4F0030B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6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6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56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6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8D665D84-5796-72BF-8DF7-DE7EBDDFB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0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78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579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2A97EE7-937D-EB71-BB14-71DF346AF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9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9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59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9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2FA2256-097E-393F-BD92-BD9B214AF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0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08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09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AD8151C-5A7C-380A-72CB-1A40168B5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2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2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2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2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C7795BE-17EF-4CBD-7945-4A13B132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8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1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39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40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6B99A39-F405-886E-6727-D03996ED1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5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5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5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6320860-1DC4-B46B-5B34-7D78EDDA9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5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68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66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67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6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389C48C8-8F26-67DC-E315-E07B6B1F7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4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82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683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8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8B3DADB-D4C0-1289-5943-7A9129E8B5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D967BA5-35E9-06B6-085E-0663523D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3E629C2-5428-C798-CD02-B19A2EF42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7CC519C8-E772-4615-0F73-DCA6CB9E6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D1512124-D69C-9DFE-F32A-B20416A47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7E20C7EE-6644-1BA3-E730-97F248A20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AD0FB85-347E-0047-A47F-66B52AF1E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998901E-C1CD-A375-233C-7ABC1E909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359D0F0-FB74-9897-572E-7BBC43879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29114DE8-6D17-A4C0-5B0F-24A6B46CC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8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57D6DFD-6951-6E3F-BA18-F5D26B888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2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3FD82322-9554-C63D-985B-1FDA0DFB6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4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6718231A-D192-298F-9751-21A86514D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1E3C6010-397C-2C94-4C17-FCE5BE7DF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8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44412DA9-67D1-403E-A4B2-A5F9D4FC2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8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779AD305-9150-A2F1-71A9-5E0B3464D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9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BE691846-4156-17FE-E6A2-A80890A1A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rgbClr val="FAFAFA"/>
            </a:gs>
            <a:gs pos="100000">
              <a:srgbClr val="CFCFC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1" cy="35066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5" r:id="rId59"/>
    <p:sldLayoutId id="2147483716" r:id="rId60"/>
    <p:sldLayoutId id="2147483717" r:id="rId61"/>
    <p:sldLayoutId id="2147483718" r:id="rId62"/>
    <p:sldLayoutId id="2147483719" r:id="rId63"/>
    <p:sldLayoutId id="2147483720" r:id="rId64"/>
    <p:sldLayoutId id="2147483721" r:id="rId6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/>
          <p:cNvSpPr txBox="1">
            <a:spLocks noGrp="1"/>
          </p:cNvSpPr>
          <p:nvPr>
            <p:ph type="title"/>
          </p:nvPr>
        </p:nvSpPr>
        <p:spPr>
          <a:xfrm>
            <a:off x="368643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Intro Format</a:t>
            </a:r>
            <a:endParaRPr dirty="0"/>
          </a:p>
        </p:txBody>
      </p:sp>
      <p:sp>
        <p:nvSpPr>
          <p:cNvPr id="955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368643" y="1652630"/>
            <a:ext cx="10814222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Time limit: 1 minute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Name, age, hometown/state, and grade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Family members joining the call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Tell the group: What part of TAF are you most looking forward to?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13F7-986C-5B9A-5C8A-6A53B653D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6089A129-6176-8C22-2369-6C73A52029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2026 TAF Goals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08FDDB52-AEC5-B315-9D0C-AE0F3519B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8643" y="1652630"/>
            <a:ext cx="10814222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Complete in-district meetings with your 3 members of     Congress: 2 Senators and 1 Representative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Help grow your leadership, organizing, storytelling, and team-building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03456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E992-FBCD-3AB0-C0BD-898342858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C6EA6417-7D7E-B5B4-D26D-98051D582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441" y="28724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Content Challenge (optional)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2ACD6C61-50E7-E788-2C92-91B299BE6D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8186" y="2295180"/>
            <a:ext cx="10814222" cy="195554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200" dirty="0"/>
              <a:t>Create a visual piece to explain at your legislator meetings that answers the question: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64479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7C6C-6573-714B-E376-B269EEA1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2FBBB-DC34-38CA-9CD6-DB485280C407}"/>
              </a:ext>
            </a:extLst>
          </p:cNvPr>
          <p:cNvSpPr txBox="1"/>
          <p:nvPr/>
        </p:nvSpPr>
        <p:spPr>
          <a:xfrm>
            <a:off x="395417" y="1907056"/>
            <a:ext cx="10317892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4400" b="1" dirty="0"/>
              <a:t>What should legislators remember about issues important to the alopecia areata community?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3059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FE7C-618C-EFEF-CF8B-EE9255A40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6E2AC7E0-8A1F-CDE8-3479-F64DED16F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Preliminary Meeting Schedule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F5591FA5-E358-3902-EF15-9953C8E2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8643" y="1652630"/>
            <a:ext cx="10814222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January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February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March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April-November: 2-3 meetings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December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74363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B840-D227-C740-40A6-927492A47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FDF0D497-340C-5BBF-B6E9-743ACD6E0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Action Items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3754CB6B-F9F5-800A-0165-BE174D2A5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8643" y="1623250"/>
            <a:ext cx="10814222" cy="45357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Marketing questionnaire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Designed to help market Fellows and the TAF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Will be emailed after meeting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Due on/before January meeting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January meeting scheduling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January 8, 11, or 12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Will email Doodle poll to determine best date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793975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8_Office Theme">
  <a:themeElements>
    <a:clrScheme name="8_Office Theme">
      <a:dk1>
        <a:srgbClr val="162459"/>
      </a:dk1>
      <a:lt1>
        <a:srgbClr val="595443"/>
      </a:lt1>
      <a:dk2>
        <a:srgbClr val="A7A7A7"/>
      </a:dk2>
      <a:lt2>
        <a:srgbClr val="535353"/>
      </a:lt2>
      <a:accent1>
        <a:srgbClr val="162459"/>
      </a:accent1>
      <a:accent2>
        <a:srgbClr val="006B66"/>
      </a:accent2>
      <a:accent3>
        <a:srgbClr val="EAC040"/>
      </a:accent3>
      <a:accent4>
        <a:srgbClr val="DAE9E9"/>
      </a:accent4>
      <a:accent5>
        <a:srgbClr val="0C1432"/>
      </a:accent5>
      <a:accent6>
        <a:srgbClr val="115B24"/>
      </a:accent6>
      <a:hlink>
        <a:srgbClr val="0000FF"/>
      </a:hlink>
      <a:folHlink>
        <a:srgbClr val="FF00FF"/>
      </a:folHlink>
    </a:clrScheme>
    <a:fontScheme name="8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8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544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8_Office Theme">
      <a:dk1>
        <a:srgbClr val="162459"/>
      </a:dk1>
      <a:lt1>
        <a:srgbClr val="595443"/>
      </a:lt1>
      <a:dk2>
        <a:srgbClr val="A7A7A7"/>
      </a:dk2>
      <a:lt2>
        <a:srgbClr val="535353"/>
      </a:lt2>
      <a:accent1>
        <a:srgbClr val="162459"/>
      </a:accent1>
      <a:accent2>
        <a:srgbClr val="006B66"/>
      </a:accent2>
      <a:accent3>
        <a:srgbClr val="EAC040"/>
      </a:accent3>
      <a:accent4>
        <a:srgbClr val="DAE9E9"/>
      </a:accent4>
      <a:accent5>
        <a:srgbClr val="0C1432"/>
      </a:accent5>
      <a:accent6>
        <a:srgbClr val="115B24"/>
      </a:accent6>
      <a:hlink>
        <a:srgbClr val="0000FF"/>
      </a:hlink>
      <a:folHlink>
        <a:srgbClr val="FF00FF"/>
      </a:folHlink>
    </a:clrScheme>
    <a:fontScheme name="8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8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544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2F729C6D48B47A360BFC748DD055F" ma:contentTypeVersion="16" ma:contentTypeDescription="Create a new document." ma:contentTypeScope="" ma:versionID="2ec2035bd46ffe5ca001cc8cef726c31">
  <xsd:schema xmlns:xsd="http://www.w3.org/2001/XMLSchema" xmlns:xs="http://www.w3.org/2001/XMLSchema" xmlns:p="http://schemas.microsoft.com/office/2006/metadata/properties" xmlns:ns2="e3d7bd44-1480-4006-aa8b-f9c52854b359" xmlns:ns3="745a5047-a4ae-479b-8447-fb5cd4fd41a0" targetNamespace="http://schemas.microsoft.com/office/2006/metadata/properties" ma:root="true" ma:fieldsID="ebc5ea5e864ad614c966b31f09387b1c" ns2:_="" ns3:_="">
    <xsd:import namespace="e3d7bd44-1480-4006-aa8b-f9c52854b359"/>
    <xsd:import namespace="745a5047-a4ae-479b-8447-fb5cd4fd4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7bd44-1480-4006-aa8b-f9c52854b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5e14ac-0a0d-4fc6-81fa-56f523d72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a5047-a4ae-479b-8447-fb5cd4fd4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334b00-621a-4097-ba9e-7a07bf1bb41c}" ma:internalName="TaxCatchAll" ma:showField="CatchAllData" ma:web="745a5047-a4ae-479b-8447-fb5cd4fd4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7bd44-1480-4006-aa8b-f9c52854b359">
      <Terms xmlns="http://schemas.microsoft.com/office/infopath/2007/PartnerControls"/>
    </lcf76f155ced4ddcb4097134ff3c332f>
    <TaxCatchAll xmlns="745a5047-a4ae-479b-8447-fb5cd4fd41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5FE60-862B-40AF-9977-4E277D378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7bd44-1480-4006-aa8b-f9c52854b359"/>
    <ds:schemaRef ds:uri="745a5047-a4ae-479b-8447-fb5cd4fd4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3D42BF-F7E5-4790-8AD4-B18822A6BAD5}">
  <ds:schemaRefs>
    <ds:schemaRef ds:uri="745a5047-a4ae-479b-8447-fb5cd4fd41a0"/>
    <ds:schemaRef ds:uri="e3d7bd44-1480-4006-aa8b-f9c52854b35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C6F7D9-4020-45FA-85DE-93A6DDB62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161</Words>
  <Application>Microsoft Macintosh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8_Office Theme</vt:lpstr>
      <vt:lpstr>Intro Format</vt:lpstr>
      <vt:lpstr>2026 TAF Goals</vt:lpstr>
      <vt:lpstr>Content Challenge (optional)</vt:lpstr>
      <vt:lpstr>PowerPoint Presentation</vt:lpstr>
      <vt:lpstr>Preliminary Meeting Schedule</vt:lpstr>
      <vt:lpstr>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Mike Kondratick</cp:lastModifiedBy>
  <cp:revision>36</cp:revision>
  <dcterms:modified xsi:type="dcterms:W3CDTF">2025-11-06T21:28:30Z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0x0101002832F729C6D48B47A360BFC748DD055F</vt:lpwstr>
  </property>
  <property fmtid="{D5CDD505-2E9C-101B-9397-08002B2CF9AE}" pid="3" name="MediaServiceImageTags">
    <vt:lpwstr/>
  </property>
</Properties>
</file>